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30"/>
      <p:bold r:id="rId31"/>
      <p:italic r:id="rId32"/>
      <p:boldItalic r:id="rId33"/>
    </p:embeddedFont>
    <p:embeddedFont>
      <p:font typeface="Space Grotesk" panose="020B0604020202020204" charset="-18"/>
      <p:regular r:id="rId34"/>
      <p:bold r:id="rId35"/>
    </p:embeddedFont>
    <p:embeddedFont>
      <p:font typeface="Urbanist" panose="020B0604020202020204" charset="-18"/>
      <p:regular r:id="rId36"/>
      <p:bold r:id="rId37"/>
      <p:italic r:id="rId38"/>
      <p:boldItalic r:id="rId39"/>
    </p:embeddedFont>
    <p:embeddedFont>
      <p:font typeface="Urbanist ExtraLight" panose="020B0604020202020204" charset="-18"/>
      <p:regular r:id="rId40"/>
      <p:bold r:id="rId41"/>
      <p:italic r:id="rId42"/>
      <p:boldItalic r:id="rId43"/>
    </p:embeddedFont>
    <p:embeddedFont>
      <p:font typeface="Urbanist Light" panose="020B0604020202020204" charset="-18"/>
      <p:regular r:id="rId44"/>
      <p:bold r:id="rId45"/>
      <p:italic r:id="rId46"/>
      <p:boldItalic r:id="rId47"/>
    </p:embeddedFont>
    <p:embeddedFont>
      <p:font typeface="Urbanist Medium" panose="020B0604020202020204" charset="-18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360943C-A907-4E67-A2BC-DF5ED869984E}">
  <a:tblStyle styleId="{E360943C-A907-4E67-A2BC-DF5ED86998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82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6.xml"/><Relationship Id="rId51" Type="http://schemas.openxmlformats.org/officeDocument/2006/relationships/font" Target="fonts/font2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8.xml"/><Relationship Id="rId41" Type="http://schemas.openxmlformats.org/officeDocument/2006/relationships/font" Target="fonts/font12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49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b3f310533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b3f310533e_1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cd095101b6_0_2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3cd095101b6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cd095101b6_0_30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3cd095101b6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cd095101b6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cd095101b6_0_36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cd095101b6_0_37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3cd095101b6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cd095101b6_0_38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3cd095101b6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b37cfeb355_0_5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3b37cfeb35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b09c858d14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b09c858d14_0_48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b09c858d14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b09c858d14_0_47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b09c858d14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b09c858d14_0_49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b09c858d14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b09c858d14_0_50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b37cfeb355_0_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3b37cfeb35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cd095101b6_0_38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g3cd095101b6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b09c858d14_0_5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3b09c858d14_0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c612ddc3ed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g3c612ddc3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cd095101b6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cd095101b6_0_50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cd095101b6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cd095101b6_0_56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cd095101b6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cd095101b6_0_68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b09c858d14_0_54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g3b09c858d14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b37cfeb355_0_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3b37cfeb35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b40a91eaa4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3b40a91ea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c324273c11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3c324273c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cd095101b6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cd095101b6_0_10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cd095101b6_0_15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3cd095101b6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cd095101b6_0_20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3cd095101b6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hyperlink" Target="https://kalmia.si/" TargetMode="Externa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hyperlink" Target="https://kalmia.si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hyperlink" Target="mailto:klemen@kalmia.si" TargetMode="External"/><Relationship Id="rId11" Type="http://schemas.openxmlformats.org/officeDocument/2006/relationships/hyperlink" Target="https://www.linkedin.com/in/klemenpeternel/" TargetMode="External"/><Relationship Id="rId5" Type="http://schemas.openxmlformats.org/officeDocument/2006/relationships/hyperlink" Target="http://www.kalmia.si" TargetMode="External"/><Relationship Id="rId10" Type="http://schemas.openxmlformats.org/officeDocument/2006/relationships/image" Target="../media/image8.png"/><Relationship Id="rId4" Type="http://schemas.openxmlformats.org/officeDocument/2006/relationships/hyperlink" Target="mailto:borut.terpinc@kalmia.si" TargetMode="External"/><Relationship Id="rId9" Type="http://schemas.openxmlformats.org/officeDocument/2006/relationships/hyperlink" Target="https://www.linkedin.com/in/borut-terpinc-1230161b/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11708" y="744573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11698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684347" y="4700820"/>
            <a:ext cx="3369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_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698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698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684347" y="4700820"/>
            <a:ext cx="3369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84347" y="4700820"/>
            <a:ext cx="3369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3">
  <p:cSld name="TITLE_4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8" y="744573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698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sz="2800"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84347" y="4700820"/>
            <a:ext cx="3369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lnSpcReduction="20000"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lmia Them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  <p:pic>
        <p:nvPicPr>
          <p:cNvPr id="62" name="Google Shape;62;p15" title="title-abstract-technology-analytics-background-gray-light-blue (1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-8925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/>
          <p:nvPr/>
        </p:nvSpPr>
        <p:spPr>
          <a:xfrm>
            <a:off x="0" y="-7950"/>
            <a:ext cx="9144000" cy="5159400"/>
          </a:xfrm>
          <a:prstGeom prst="rect">
            <a:avLst/>
          </a:prstGeom>
          <a:solidFill>
            <a:srgbClr val="FFFFFF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4" name="Google Shape;64;p15"/>
          <p:cNvSpPr/>
          <p:nvPr/>
        </p:nvSpPr>
        <p:spPr>
          <a:xfrm>
            <a:off x="0" y="1751525"/>
            <a:ext cx="3489600" cy="1219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65" name="Google Shape;65;p15" title="Frame 42.png"/>
          <p:cNvPicPr preferRelativeResize="0"/>
          <p:nvPr/>
        </p:nvPicPr>
        <p:blipFill rotWithShape="1">
          <a:blip r:embed="rId3">
            <a:alphaModFix/>
          </a:blip>
          <a:srcRect r="65466"/>
          <a:stretch/>
        </p:blipFill>
        <p:spPr>
          <a:xfrm>
            <a:off x="1749052" y="1337000"/>
            <a:ext cx="1782550" cy="20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 title="Frame 42.png"/>
          <p:cNvPicPr preferRelativeResize="0"/>
          <p:nvPr/>
        </p:nvPicPr>
        <p:blipFill rotWithShape="1">
          <a:blip r:embed="rId3">
            <a:alphaModFix/>
          </a:blip>
          <a:srcRect r="65466"/>
          <a:stretch/>
        </p:blipFill>
        <p:spPr>
          <a:xfrm>
            <a:off x="1749052" y="1337000"/>
            <a:ext cx="1782550" cy="20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 title="Frame 40.pn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7350" y="1413371"/>
            <a:ext cx="1824249" cy="28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  <p:pic>
        <p:nvPicPr>
          <p:cNvPr id="71" name="Google Shape;71;p16" descr="Definition of focus (provided by Getty Images)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5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/>
          <p:nvPr/>
        </p:nvSpPr>
        <p:spPr>
          <a:xfrm>
            <a:off x="6450" y="0"/>
            <a:ext cx="9199800" cy="5213700"/>
          </a:xfrm>
          <a:prstGeom prst="rect">
            <a:avLst/>
          </a:prstGeom>
          <a:solidFill>
            <a:srgbClr val="FFFFFF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  <p:pic>
        <p:nvPicPr>
          <p:cNvPr id="77" name="Google Shape;77;p19" title="abstract-technology-analytics-background-gray-light-blue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4"/>
            <a:ext cx="9144003" cy="5125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  <p:pic>
        <p:nvPicPr>
          <p:cNvPr id="81" name="Google Shape;81;p20" title="title-abstract-technology-analytics-background-gray-light-blue (1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261" y="-8437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0"/>
          <p:cNvSpPr/>
          <p:nvPr/>
        </p:nvSpPr>
        <p:spPr>
          <a:xfrm>
            <a:off x="27263" y="-7462"/>
            <a:ext cx="9144000" cy="5159400"/>
          </a:xfrm>
          <a:prstGeom prst="rect">
            <a:avLst/>
          </a:prstGeom>
          <a:solidFill>
            <a:srgbClr val="FFFFFF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3" name="Google Shape;83;p20"/>
          <p:cNvSpPr txBox="1"/>
          <p:nvPr/>
        </p:nvSpPr>
        <p:spPr>
          <a:xfrm>
            <a:off x="-27254" y="2746328"/>
            <a:ext cx="6056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Urbanist"/>
              <a:buNone/>
            </a:pPr>
            <a:r>
              <a:rPr lang="sl" sz="2000" i="1" u="sng" strike="noStrike" cap="none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Borut Terpinc</a:t>
            </a:r>
            <a:endParaRPr i="1" u="sng"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pic>
        <p:nvPicPr>
          <p:cNvPr id="84" name="Google Shape;84;p20" descr="Star 2.pngGoogle Shape;5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276348" y="1436660"/>
            <a:ext cx="424152" cy="424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0" descr="Star 2.pngGoogle Shape;5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155258" y="1811084"/>
            <a:ext cx="201127" cy="20112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0"/>
          <p:cNvSpPr txBox="1"/>
          <p:nvPr/>
        </p:nvSpPr>
        <p:spPr>
          <a:xfrm>
            <a:off x="1565946" y="3345778"/>
            <a:ext cx="30330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rbanist"/>
              <a:buNone/>
            </a:pPr>
            <a:r>
              <a:rPr lang="sl" sz="120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Vodja digitalizacije in AI</a:t>
            </a:r>
            <a:endParaRPr sz="1200"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rbanist"/>
              <a:buNone/>
            </a:pPr>
            <a:r>
              <a:rPr lang="sl" sz="1300" u="sng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borut.terpinc@kalmia.si</a:t>
            </a:r>
            <a:endParaRPr sz="1300"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rbanist"/>
              <a:buNone/>
            </a:pPr>
            <a:endParaRPr sz="1000"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87" name="Google Shape;87;p20"/>
          <p:cNvSpPr txBox="1"/>
          <p:nvPr/>
        </p:nvSpPr>
        <p:spPr>
          <a:xfrm>
            <a:off x="2883487" y="1519352"/>
            <a:ext cx="326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rbanist"/>
              <a:buNone/>
            </a:pPr>
            <a:r>
              <a:rPr lang="sl" sz="1800" u="sng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www.kalmia.si</a:t>
            </a:r>
            <a:endParaRPr sz="2200"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88" name="Google Shape;88;p20"/>
          <p:cNvSpPr txBox="1"/>
          <p:nvPr/>
        </p:nvSpPr>
        <p:spPr>
          <a:xfrm>
            <a:off x="3114046" y="2746328"/>
            <a:ext cx="6056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Urbanist"/>
              <a:buNone/>
            </a:pPr>
            <a:r>
              <a:rPr lang="sl" sz="2000" i="1" u="sng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Klemen Peternel</a:t>
            </a:r>
            <a:endParaRPr sz="2000" i="1" u="sng"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Urbanist"/>
              <a:buNone/>
            </a:pPr>
            <a:endParaRPr sz="2000" i="1" u="sng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9" name="Google Shape;89;p20"/>
          <p:cNvSpPr txBox="1"/>
          <p:nvPr/>
        </p:nvSpPr>
        <p:spPr>
          <a:xfrm>
            <a:off x="4707246" y="3345778"/>
            <a:ext cx="3033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rbanist"/>
              <a:buNone/>
            </a:pPr>
            <a:r>
              <a:rPr lang="sl" sz="120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Direktor</a:t>
            </a:r>
            <a:endParaRPr sz="1200"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rbanist"/>
              <a:buNone/>
            </a:pPr>
            <a:r>
              <a:rPr lang="sl" sz="1200" u="sng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klemen@kalmia.si</a:t>
            </a:r>
            <a:endParaRPr sz="1200"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rbanist"/>
              <a:buNone/>
            </a:pPr>
            <a:endParaRPr sz="1000"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pic>
        <p:nvPicPr>
          <p:cNvPr id="90" name="Google Shape;90;p20" title="Frame 40.png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15371" y="942124"/>
            <a:ext cx="2967782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55513" y="2827838"/>
            <a:ext cx="201125" cy="20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0">
            <a:hlinkClick r:id="rId11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49938" y="2827838"/>
            <a:ext cx="201125" cy="20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698" y="2150848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684347" y="4700820"/>
            <a:ext cx="3369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>
  <p:cSld name="TITLE_AND_BODY 2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698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698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684347" y="4700820"/>
            <a:ext cx="3369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TWO_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698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698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398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684347" y="4700820"/>
            <a:ext cx="3369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698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684347" y="4700820"/>
            <a:ext cx="3369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_COLUMN_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698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698" y="1389598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684347" y="4700820"/>
            <a:ext cx="3369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_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48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684347" y="4700820"/>
            <a:ext cx="3369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TITLE_AND_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6"/>
            <a:ext cx="4572000" cy="51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4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684347" y="4700820"/>
            <a:ext cx="3369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698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684347" y="4700820"/>
            <a:ext cx="3369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698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698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84347" y="4700820"/>
            <a:ext cx="3369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  <p:pic>
        <p:nvPicPr>
          <p:cNvPr id="56" name="Google Shape;56;p14" title="title-abstract-technology-analytics-background-gray-light-blue.jpg"/>
          <p:cNvPicPr preferRelativeResize="0"/>
          <p:nvPr/>
        </p:nvPicPr>
        <p:blipFill rotWithShape="1">
          <a:blip r:embed="rId9">
            <a:alphaModFix/>
          </a:blip>
          <a:srcRect t="21155" b="22595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almia.si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hyperlink" Target="https://kalmia.si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kalmia.si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kalmia.si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hyperlink" Target="https://pocketbase.kalmia.xyz/api/files/pbc_3446931122/b25k83fef3nf004/ai_asistent_cnc_1_1hodlbcdw0.mp4?token=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kalmia.si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5.png"/><Relationship Id="rId7" Type="http://schemas.openxmlformats.org/officeDocument/2006/relationships/hyperlink" Target="https://www.linkedin.com/in/borut-terpinc-1230161b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6" Type="http://schemas.openxmlformats.org/officeDocument/2006/relationships/hyperlink" Target="mailto:klemen@kalmia.si" TargetMode="External"/><Relationship Id="rId5" Type="http://schemas.openxmlformats.org/officeDocument/2006/relationships/hyperlink" Target="mailto:borut.terpinc@kalmia.si" TargetMode="External"/><Relationship Id="rId10" Type="http://schemas.openxmlformats.org/officeDocument/2006/relationships/image" Target="../media/image42.png"/><Relationship Id="rId4" Type="http://schemas.openxmlformats.org/officeDocument/2006/relationships/image" Target="../media/image7.png"/><Relationship Id="rId9" Type="http://schemas.openxmlformats.org/officeDocument/2006/relationships/hyperlink" Target="https://www.linkedin.com/in/klemenpeternel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kalmia.si/" TargetMode="External"/><Relationship Id="rId3" Type="http://schemas.openxmlformats.org/officeDocument/2006/relationships/image" Target="../media/image35.png"/><Relationship Id="rId7" Type="http://schemas.openxmlformats.org/officeDocument/2006/relationships/hyperlink" Target="http://www.kalmia.si" TargetMode="External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borut.terpinc@kalmia.si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hyperlink" Target="https://www.linkedin.com/in/borut-terpinc-1230161b/" TargetMode="External"/><Relationship Id="rId4" Type="http://schemas.openxmlformats.org/officeDocument/2006/relationships/image" Target="../media/image2.jp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4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hyperlink" Target="https://kalmia.si/" TargetMode="External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kalmia.si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kalmia.si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kalmia.si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hyperlink" Target="https://kalmia.si/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almia.si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almia.si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2" title="title-abstract-technology-analytics-background-gray-light-blue (1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-8925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2"/>
          <p:cNvSpPr/>
          <p:nvPr/>
        </p:nvSpPr>
        <p:spPr>
          <a:xfrm>
            <a:off x="-125" y="-8925"/>
            <a:ext cx="9144000" cy="5159400"/>
          </a:xfrm>
          <a:prstGeom prst="rect">
            <a:avLst/>
          </a:prstGeom>
          <a:solidFill>
            <a:srgbClr val="FFFFFF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00" name="Google Shape;100;p22"/>
          <p:cNvSpPr/>
          <p:nvPr/>
        </p:nvSpPr>
        <p:spPr>
          <a:xfrm>
            <a:off x="0" y="1751525"/>
            <a:ext cx="3489600" cy="121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101" name="Google Shape;101;p22" descr="Star 2.pngGoogle Shape;5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206168" y="1073783"/>
            <a:ext cx="677735" cy="677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2" descr="Star 2.pngGoogle Shape;5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673945" y="1537878"/>
            <a:ext cx="321373" cy="321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2" title="Frame 40.png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07350" y="1413371"/>
            <a:ext cx="1824249" cy="28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2"/>
          <p:cNvSpPr txBox="1">
            <a:spLocks noGrp="1"/>
          </p:cNvSpPr>
          <p:nvPr>
            <p:ph type="body" idx="1"/>
          </p:nvPr>
        </p:nvSpPr>
        <p:spPr>
          <a:xfrm>
            <a:off x="311700" y="3063699"/>
            <a:ext cx="8520600" cy="6384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900">
                <a:solidFill>
                  <a:schemeClr val="dk1"/>
                </a:solidFill>
                <a:latin typeface="Urbanist ExtraLight"/>
                <a:ea typeface="Urbanist ExtraLight"/>
                <a:cs typeface="Urbanist ExtraLight"/>
                <a:sym typeface="Urbanist ExtraLight"/>
              </a:rPr>
              <a:t>VAŠI PROCESI. HITRO. INTELIGENTNO. VARNO.</a:t>
            </a:r>
            <a:endParaRPr sz="2900">
              <a:solidFill>
                <a:schemeClr val="dk1"/>
              </a:solidFill>
              <a:latin typeface="Urbanist ExtraLight"/>
              <a:ea typeface="Urbanist ExtraLight"/>
              <a:cs typeface="Urbanist ExtraLight"/>
              <a:sym typeface="Urbanist ExtraLight"/>
            </a:endParaRPr>
          </a:p>
        </p:txBody>
      </p:sp>
      <p:pic>
        <p:nvPicPr>
          <p:cNvPr id="105" name="Google Shape;105;p22" title="Frame 42.png"/>
          <p:cNvPicPr preferRelativeResize="0"/>
          <p:nvPr/>
        </p:nvPicPr>
        <p:blipFill rotWithShape="1">
          <a:blip r:embed="rId8">
            <a:alphaModFix/>
          </a:blip>
          <a:srcRect r="65466"/>
          <a:stretch/>
        </p:blipFill>
        <p:spPr>
          <a:xfrm>
            <a:off x="1749052" y="1337000"/>
            <a:ext cx="1782550" cy="20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2"/>
          <p:cNvSpPr txBox="1"/>
          <p:nvPr/>
        </p:nvSpPr>
        <p:spPr>
          <a:xfrm>
            <a:off x="3610075" y="1683875"/>
            <a:ext cx="51609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3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Dostopna umenta </a:t>
            </a:r>
            <a:br>
              <a:rPr lang="sl" sz="3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</a:br>
            <a:r>
              <a:rPr lang="sl" sz="3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inteligenca</a:t>
            </a:r>
            <a:endParaRPr sz="37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1" title="abstract-technology-analytics-background-gray-light-blu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8929"/>
            <a:ext cx="9144003" cy="5125642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1"/>
          <p:cNvSpPr/>
          <p:nvPr/>
        </p:nvSpPr>
        <p:spPr>
          <a:xfrm>
            <a:off x="0" y="3191775"/>
            <a:ext cx="9144000" cy="1942800"/>
          </a:xfrm>
          <a:prstGeom prst="rect">
            <a:avLst/>
          </a:prstGeom>
          <a:solidFill>
            <a:srgbClr val="FFFFFF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28" name="Google Shape;228;p31"/>
          <p:cNvSpPr txBox="1"/>
          <p:nvPr/>
        </p:nvSpPr>
        <p:spPr>
          <a:xfrm>
            <a:off x="1077675" y="596275"/>
            <a:ext cx="6305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</a:pPr>
            <a:r>
              <a:rPr lang="sl" sz="24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OD VAŠE EXCEL DATOTEKE DO APLIKACIJE</a:t>
            </a:r>
            <a:endParaRPr sz="2400"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29" name="Google Shape;229;p31"/>
          <p:cNvSpPr txBox="1"/>
          <p:nvPr/>
        </p:nvSpPr>
        <p:spPr>
          <a:xfrm>
            <a:off x="741700" y="1349250"/>
            <a:ext cx="22296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l" sz="12000" b="1">
                <a:solidFill>
                  <a:schemeClr val="accent6"/>
                </a:solidFill>
                <a:latin typeface="Space Grotesk"/>
                <a:ea typeface="Space Grotesk"/>
                <a:cs typeface="Space Grotesk"/>
                <a:sym typeface="Space Grotesk"/>
              </a:rPr>
              <a:t>01</a:t>
            </a:r>
            <a:endParaRPr sz="12000" b="1">
              <a:solidFill>
                <a:schemeClr val="accent6"/>
              </a:solidFill>
            </a:endParaRPr>
          </a:p>
        </p:txBody>
      </p:sp>
      <p:sp>
        <p:nvSpPr>
          <p:cNvPr id="230" name="Google Shape;230;p31"/>
          <p:cNvSpPr/>
          <p:nvPr/>
        </p:nvSpPr>
        <p:spPr>
          <a:xfrm>
            <a:off x="1740100" y="1084075"/>
            <a:ext cx="1617600" cy="6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31" name="Google Shape;231;p31"/>
          <p:cNvSpPr txBox="1"/>
          <p:nvPr/>
        </p:nvSpPr>
        <p:spPr>
          <a:xfrm>
            <a:off x="3447450" y="1349250"/>
            <a:ext cx="22491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l" sz="12000" b="1">
                <a:solidFill>
                  <a:schemeClr val="accent6"/>
                </a:solidFill>
                <a:latin typeface="Space Grotesk"/>
                <a:ea typeface="Space Grotesk"/>
                <a:cs typeface="Space Grotesk"/>
                <a:sym typeface="Space Grotesk"/>
              </a:rPr>
              <a:t>02</a:t>
            </a:r>
            <a:endParaRPr sz="12000" b="1">
              <a:solidFill>
                <a:schemeClr val="accent6"/>
              </a:solidFill>
            </a:endParaRPr>
          </a:p>
        </p:txBody>
      </p:sp>
      <p:sp>
        <p:nvSpPr>
          <p:cNvPr id="232" name="Google Shape;232;p31"/>
          <p:cNvSpPr txBox="1"/>
          <p:nvPr/>
        </p:nvSpPr>
        <p:spPr>
          <a:xfrm>
            <a:off x="6002675" y="1349250"/>
            <a:ext cx="27024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l" sz="12000" b="1">
                <a:solidFill>
                  <a:schemeClr val="accent6"/>
                </a:solidFill>
                <a:latin typeface="Space Grotesk"/>
                <a:ea typeface="Space Grotesk"/>
                <a:cs typeface="Space Grotesk"/>
                <a:sym typeface="Space Grotesk"/>
              </a:rPr>
              <a:t>03</a:t>
            </a:r>
            <a:endParaRPr sz="12000" b="1">
              <a:solidFill>
                <a:schemeClr val="accent6"/>
              </a:solidFill>
            </a:endParaRPr>
          </a:p>
        </p:txBody>
      </p:sp>
      <p:sp>
        <p:nvSpPr>
          <p:cNvPr id="233" name="Google Shape;233;p31"/>
          <p:cNvSpPr txBox="1"/>
          <p:nvPr/>
        </p:nvSpPr>
        <p:spPr>
          <a:xfrm>
            <a:off x="6138802" y="3320413"/>
            <a:ext cx="307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l" sz="18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IMPLEMENTACIJA</a:t>
            </a:r>
            <a:endParaRPr sz="1800"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234" name="Google Shape;234;p31" title="Frame 40.pn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3850" y="4793371"/>
            <a:ext cx="1824249" cy="28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1"/>
          <p:cNvSpPr txBox="1"/>
          <p:nvPr/>
        </p:nvSpPr>
        <p:spPr>
          <a:xfrm>
            <a:off x="1174027" y="3320413"/>
            <a:ext cx="307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l" sz="18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ANALIZA</a:t>
            </a:r>
            <a:endParaRPr sz="1800"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36" name="Google Shape;236;p31"/>
          <p:cNvSpPr txBox="1"/>
          <p:nvPr/>
        </p:nvSpPr>
        <p:spPr>
          <a:xfrm>
            <a:off x="3913050" y="3320425"/>
            <a:ext cx="131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l" sz="18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PROTOTIP</a:t>
            </a:r>
            <a:endParaRPr sz="1800"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37" name="Google Shape;237;p31"/>
          <p:cNvSpPr txBox="1"/>
          <p:nvPr/>
        </p:nvSpPr>
        <p:spPr>
          <a:xfrm>
            <a:off x="1024500" y="3902025"/>
            <a:ext cx="17976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Pošljite nam Vašo obstoječo Excel rešitev in opišite željeni proces.</a:t>
            </a:r>
            <a:endParaRPr sz="6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38" name="Google Shape;238;p31"/>
          <p:cNvSpPr txBox="1"/>
          <p:nvPr/>
        </p:nvSpPr>
        <p:spPr>
          <a:xfrm>
            <a:off x="3797675" y="3902025"/>
            <a:ext cx="17976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V enem tednu pripravimo delujoč prototip in Vam dokažemo izboljšavo.</a:t>
            </a:r>
            <a:endParaRPr sz="10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39" name="Google Shape;239;p31"/>
          <p:cNvSpPr txBox="1"/>
          <p:nvPr/>
        </p:nvSpPr>
        <p:spPr>
          <a:xfrm>
            <a:off x="6476375" y="3902025"/>
            <a:ext cx="17550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000">
                <a:solidFill>
                  <a:srgbClr val="0D0D0D"/>
                </a:solidFill>
                <a:latin typeface="Space Grotesk"/>
                <a:ea typeface="Space Grotesk"/>
                <a:cs typeface="Space Grotesk"/>
                <a:sym typeface="Space Grotesk"/>
              </a:rPr>
              <a:t>Dokončamo aplikacijo, povežemo sisteme in Vas naučimo uporabe.</a:t>
            </a:r>
            <a:endParaRPr sz="1000">
              <a:solidFill>
                <a:srgbClr val="0D0D0D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40" name="Google Shape;240;p31"/>
          <p:cNvSpPr/>
          <p:nvPr/>
        </p:nvSpPr>
        <p:spPr>
          <a:xfrm>
            <a:off x="2971300" y="4094800"/>
            <a:ext cx="443400" cy="283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FF41"/>
              </a:solidFill>
              <a:highlight>
                <a:srgbClr val="FF0000"/>
              </a:highlight>
            </a:endParaRPr>
          </a:p>
        </p:txBody>
      </p:sp>
      <p:sp>
        <p:nvSpPr>
          <p:cNvPr id="241" name="Google Shape;241;p31"/>
          <p:cNvSpPr/>
          <p:nvPr/>
        </p:nvSpPr>
        <p:spPr>
          <a:xfrm>
            <a:off x="5595275" y="4094800"/>
            <a:ext cx="443400" cy="283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FF41"/>
              </a:solidFill>
              <a:highlight>
                <a:srgbClr val="FF0000"/>
              </a:highlight>
            </a:endParaRPr>
          </a:p>
        </p:txBody>
      </p:sp>
      <p:sp>
        <p:nvSpPr>
          <p:cNvPr id="242" name="Google Shape;242;p31"/>
          <p:cNvSpPr/>
          <p:nvPr/>
        </p:nvSpPr>
        <p:spPr>
          <a:xfrm>
            <a:off x="5595275" y="1084075"/>
            <a:ext cx="1565100" cy="66300"/>
          </a:xfrm>
          <a:prstGeom prst="rect">
            <a:avLst/>
          </a:prstGeom>
          <a:solidFill>
            <a:srgbClr val="EEFF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/>
          <p:nvPr/>
        </p:nvSpPr>
        <p:spPr>
          <a:xfrm>
            <a:off x="0" y="1670400"/>
            <a:ext cx="4600800" cy="21735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2"/>
          <p:cNvSpPr txBox="1"/>
          <p:nvPr/>
        </p:nvSpPr>
        <p:spPr>
          <a:xfrm>
            <a:off x="534625" y="363850"/>
            <a:ext cx="5405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</a:pPr>
            <a:r>
              <a:rPr lang="sl" sz="24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ZAČNITE Z ENIM PROCESOM</a:t>
            </a:r>
            <a:endParaRPr sz="2400"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49" name="Google Shape;249;p32"/>
          <p:cNvSpPr/>
          <p:nvPr/>
        </p:nvSpPr>
        <p:spPr>
          <a:xfrm>
            <a:off x="1984600" y="851650"/>
            <a:ext cx="2709900" cy="6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50" name="Google Shape;250;p32"/>
          <p:cNvSpPr/>
          <p:nvPr/>
        </p:nvSpPr>
        <p:spPr>
          <a:xfrm>
            <a:off x="5000625" y="1670400"/>
            <a:ext cx="4277700" cy="289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251" name="Google Shape;251;p32" title="Frame 40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2175" y="4745746"/>
            <a:ext cx="1824249" cy="28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2"/>
          <p:cNvSpPr txBox="1"/>
          <p:nvPr/>
        </p:nvSpPr>
        <p:spPr>
          <a:xfrm>
            <a:off x="249000" y="1793700"/>
            <a:ext cx="4102800" cy="1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Razumemo, da je popolna zamenjava sistema tvegana in stresna. Sheets2App ne zahteva zamenjave vseh procesov naenkrat. </a:t>
            </a:r>
            <a:br>
              <a:rPr lang="sl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</a:br>
            <a:r>
              <a:rPr lang="sl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Lahko izberemo samo en kritičen sklop (npr. načrtovanje proizvodnje, reklamacije ali skladišče) in ga digitaliziramo, medtem ko ostali procesi tečejo naprej kot vedno.</a:t>
            </a:r>
            <a:endParaRPr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253" name="Google Shape;253;p32" title="round-check-mark-symbol-with-transparent-background-free-pn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7663" y="2129400"/>
            <a:ext cx="471850" cy="4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2" title="round-check-mark-symbol-with-transparent-background-free-pn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7663" y="2919525"/>
            <a:ext cx="471850" cy="4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2" title="round-check-mark-symbol-with-transparent-background-free-pn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7663" y="3709650"/>
            <a:ext cx="471850" cy="4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 txBox="1"/>
          <p:nvPr/>
        </p:nvSpPr>
        <p:spPr>
          <a:xfrm>
            <a:off x="5779525" y="2055875"/>
            <a:ext cx="28803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Manjše začetno investicijsko tveganje.</a:t>
            </a:r>
            <a:endParaRPr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7" name="Google Shape;257;p32"/>
          <p:cNvSpPr txBox="1"/>
          <p:nvPr/>
        </p:nvSpPr>
        <p:spPr>
          <a:xfrm>
            <a:off x="5779525" y="2956263"/>
            <a:ext cx="30249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solidFill>
                  <a:srgbClr val="0D0D0D"/>
                </a:solidFill>
                <a:latin typeface="Space Grotesk"/>
                <a:ea typeface="Space Grotesk"/>
                <a:cs typeface="Space Grotesk"/>
                <a:sym typeface="Space Grotesk"/>
              </a:rPr>
              <a:t>Hitrejši rezultat na kritičnih točkah.</a:t>
            </a:r>
            <a:endParaRPr>
              <a:solidFill>
                <a:srgbClr val="0D0D0D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8" name="Google Shape;258;p32"/>
          <p:cNvSpPr txBox="1"/>
          <p:nvPr/>
        </p:nvSpPr>
        <p:spPr>
          <a:xfrm>
            <a:off x="5779525" y="3636125"/>
            <a:ext cx="31269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solidFill>
                  <a:srgbClr val="0D0D0D"/>
                </a:solidFill>
                <a:latin typeface="Space Grotesk"/>
                <a:ea typeface="Space Grotesk"/>
                <a:cs typeface="Space Grotesk"/>
                <a:sym typeface="Space Grotesk"/>
              </a:rPr>
              <a:t>Postopna integracija prilagojena Vašim potrebam.</a:t>
            </a:r>
            <a:endParaRPr>
              <a:solidFill>
                <a:srgbClr val="0D0D0D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3"/>
          <p:cNvSpPr/>
          <p:nvPr/>
        </p:nvSpPr>
        <p:spPr>
          <a:xfrm>
            <a:off x="2784677" y="3888650"/>
            <a:ext cx="1440300" cy="250500"/>
          </a:xfrm>
          <a:prstGeom prst="rect">
            <a:avLst/>
          </a:prstGeom>
          <a:solidFill>
            <a:srgbClr val="DFF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3"/>
          <p:cNvSpPr txBox="1"/>
          <p:nvPr/>
        </p:nvSpPr>
        <p:spPr>
          <a:xfrm>
            <a:off x="717300" y="136325"/>
            <a:ext cx="8076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</a:pPr>
            <a:r>
              <a:rPr lang="sl" sz="24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PRIMER CUSTOM “MINI MES” V LESNI INDUSTRIJI</a:t>
            </a:r>
            <a:endParaRPr sz="2400"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65" name="Google Shape;265;p33"/>
          <p:cNvSpPr/>
          <p:nvPr/>
        </p:nvSpPr>
        <p:spPr>
          <a:xfrm>
            <a:off x="3308225" y="556825"/>
            <a:ext cx="1587900" cy="5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266" name="Google Shape;266;p33" title="Jelovica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625" y="655150"/>
            <a:ext cx="7983373" cy="430557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7" name="Google Shape;267;p33"/>
          <p:cNvSpPr/>
          <p:nvPr/>
        </p:nvSpPr>
        <p:spPr>
          <a:xfrm>
            <a:off x="-91350" y="3616850"/>
            <a:ext cx="2941500" cy="794100"/>
          </a:xfrm>
          <a:prstGeom prst="rect">
            <a:avLst/>
          </a:prstGeom>
          <a:solidFill>
            <a:srgbClr val="2B3CB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accent6"/>
              </a:highlight>
            </a:endParaRPr>
          </a:p>
        </p:txBody>
      </p:sp>
      <p:sp>
        <p:nvSpPr>
          <p:cNvPr id="268" name="Google Shape;268;p33"/>
          <p:cNvSpPr txBox="1"/>
          <p:nvPr/>
        </p:nvSpPr>
        <p:spPr>
          <a:xfrm>
            <a:off x="0" y="3616850"/>
            <a:ext cx="2862900" cy="11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l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Takojšen vpogled v </a:t>
            </a:r>
            <a:r>
              <a:rPr lang="sl" sz="1200"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stanje v proizvodnji - doseganje norm, učinkovitosti.</a:t>
            </a:r>
            <a:br>
              <a:rPr lang="sl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</a:br>
            <a:r>
              <a:rPr lang="sl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Podatki v realnem času.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4" descr="Star 2.pngGoogle Shape;5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6413860" y="160622"/>
            <a:ext cx="424152" cy="424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4" descr="Star 2.pngGoogle Shape;5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6716496" y="440022"/>
            <a:ext cx="201127" cy="201127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4"/>
          <p:cNvSpPr txBox="1"/>
          <p:nvPr/>
        </p:nvSpPr>
        <p:spPr>
          <a:xfrm>
            <a:off x="715775" y="269375"/>
            <a:ext cx="66369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400" b="1">
                <a:solidFill>
                  <a:srgbClr val="0D0D0D"/>
                </a:solidFill>
                <a:latin typeface="Urbanist"/>
                <a:ea typeface="Urbanist"/>
                <a:cs typeface="Urbanist"/>
                <a:sym typeface="Urbanist"/>
              </a:rPr>
              <a:t>PRIMER ANALITIKE PROIZVODNJE</a:t>
            </a:r>
            <a:endParaRPr sz="2400" b="1">
              <a:solidFill>
                <a:srgbClr val="0D0D0D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pic>
        <p:nvPicPr>
          <p:cNvPr id="276" name="Google Shape;27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1550" y="1147325"/>
            <a:ext cx="8068975" cy="377625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7" name="Google Shape;277;p34"/>
          <p:cNvSpPr/>
          <p:nvPr/>
        </p:nvSpPr>
        <p:spPr>
          <a:xfrm>
            <a:off x="6716500" y="2578750"/>
            <a:ext cx="2587500" cy="777300"/>
          </a:xfrm>
          <a:prstGeom prst="rect">
            <a:avLst/>
          </a:prstGeom>
          <a:solidFill>
            <a:srgbClr val="2B3CB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78" name="Google Shape;278;p34"/>
          <p:cNvSpPr txBox="1"/>
          <p:nvPr/>
        </p:nvSpPr>
        <p:spPr>
          <a:xfrm>
            <a:off x="6838000" y="2578250"/>
            <a:ext cx="23061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3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Takojšna detekcija slabe pretočnosti na posamezni fazi.</a:t>
            </a:r>
            <a:endParaRPr sz="13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  <p:sp>
        <p:nvSpPr>
          <p:cNvPr id="279" name="Google Shape;279;p34"/>
          <p:cNvSpPr/>
          <p:nvPr/>
        </p:nvSpPr>
        <p:spPr>
          <a:xfrm>
            <a:off x="1894825" y="693575"/>
            <a:ext cx="3783900" cy="69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775" y="918962"/>
            <a:ext cx="7585976" cy="4079876"/>
          </a:xfrm>
          <a:prstGeom prst="rect">
            <a:avLst/>
          </a:prstGeom>
          <a:solidFill>
            <a:srgbClr val="FFFFFF">
              <a:alpha val="843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5" name="Google Shape;285;p35" descr="Star 2.pngGoogle Shape;5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413860" y="160622"/>
            <a:ext cx="424152" cy="424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5" descr="Star 2.pngGoogle Shape;5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716496" y="440022"/>
            <a:ext cx="201127" cy="201127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5"/>
          <p:cNvSpPr txBox="1"/>
          <p:nvPr/>
        </p:nvSpPr>
        <p:spPr>
          <a:xfrm>
            <a:off x="715775" y="269375"/>
            <a:ext cx="66369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400" b="1">
                <a:solidFill>
                  <a:srgbClr val="0D0D0D"/>
                </a:solidFill>
                <a:latin typeface="Urbanist"/>
                <a:ea typeface="Urbanist"/>
                <a:cs typeface="Urbanist"/>
                <a:sym typeface="Urbanist"/>
              </a:rPr>
              <a:t>PRIMER MES V PROIZVODNJI PO MERI</a:t>
            </a:r>
            <a:endParaRPr sz="2400" b="1">
              <a:solidFill>
                <a:srgbClr val="0D0D0D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88" name="Google Shape;288;p35"/>
          <p:cNvSpPr/>
          <p:nvPr/>
        </p:nvSpPr>
        <p:spPr>
          <a:xfrm>
            <a:off x="1894825" y="693575"/>
            <a:ext cx="4236900" cy="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36" title="title-abstract-technology-analytics-background-gray-light-blue.jpg"/>
          <p:cNvPicPr preferRelativeResize="0"/>
          <p:nvPr/>
        </p:nvPicPr>
        <p:blipFill rotWithShape="1">
          <a:blip r:embed="rId3">
            <a:alphaModFix/>
          </a:blip>
          <a:srcRect t="21155" b="22595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6"/>
          <p:cNvSpPr/>
          <p:nvPr/>
        </p:nvSpPr>
        <p:spPr>
          <a:xfrm>
            <a:off x="-125" y="7000"/>
            <a:ext cx="9144000" cy="5143500"/>
          </a:xfrm>
          <a:prstGeom prst="rect">
            <a:avLst/>
          </a:prstGeom>
          <a:solidFill>
            <a:srgbClr val="FFFFFF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95" name="Google Shape;295;p36"/>
          <p:cNvSpPr txBox="1"/>
          <p:nvPr/>
        </p:nvSpPr>
        <p:spPr>
          <a:xfrm>
            <a:off x="541350" y="242475"/>
            <a:ext cx="5777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</a:pPr>
            <a:r>
              <a:rPr lang="sl" sz="24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PRIMERI PAMETNIH OPTIMIZACIJ</a:t>
            </a:r>
            <a:endParaRPr sz="2400"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96" name="Google Shape;296;p36"/>
          <p:cNvSpPr txBox="1"/>
          <p:nvPr/>
        </p:nvSpPr>
        <p:spPr>
          <a:xfrm>
            <a:off x="692100" y="976775"/>
            <a:ext cx="7401900" cy="4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●"/>
            </a:pPr>
            <a:r>
              <a:rPr lang="sl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Splošno </a:t>
            </a:r>
            <a:r>
              <a:rPr lang="sl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- Asistent, omogoča </a:t>
            </a:r>
            <a:r>
              <a:rPr lang="sl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pogovore z vašimi</a:t>
            </a:r>
            <a:r>
              <a:rPr lang="sl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 dokumenti/podatki.</a:t>
            </a:r>
            <a:endParaRPr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●"/>
            </a:pPr>
            <a:r>
              <a:rPr lang="sl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Prodaja</a:t>
            </a:r>
            <a:r>
              <a:rPr lang="sl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 - Agent, ki segmentira stranke, vam </a:t>
            </a:r>
            <a:r>
              <a:rPr lang="sl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pripravi e-pošto</a:t>
            </a:r>
            <a:r>
              <a:rPr lang="sl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 (primer - odgovori na povpraševanja, napake) - različni jeziki.</a:t>
            </a:r>
            <a:endParaRPr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●"/>
            </a:pPr>
            <a:r>
              <a:rPr lang="sl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Prodaja</a:t>
            </a:r>
            <a:r>
              <a:rPr lang="sl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 - Agent, ki skenira javne objave in pripravi </a:t>
            </a:r>
            <a:r>
              <a:rPr lang="sl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oceno sposobnosti</a:t>
            </a:r>
            <a:r>
              <a:rPr lang="sl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.</a:t>
            </a:r>
            <a:endParaRPr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●"/>
            </a:pPr>
            <a:r>
              <a:rPr lang="sl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Vodstvo</a:t>
            </a:r>
            <a:r>
              <a:rPr lang="sl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 - Agent, ki pripravi </a:t>
            </a:r>
            <a:r>
              <a:rPr lang="sl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opravi analizo</a:t>
            </a:r>
            <a:r>
              <a:rPr lang="sl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 in pripravi tedenska poročila.</a:t>
            </a:r>
            <a:endParaRPr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●"/>
            </a:pPr>
            <a:r>
              <a:rPr lang="sl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Proizvodnja </a:t>
            </a:r>
            <a:r>
              <a:rPr lang="sl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- Večjezična navodila operaterjem na </a:t>
            </a:r>
            <a:r>
              <a:rPr lang="sl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proizvodnih strojih</a:t>
            </a:r>
            <a:r>
              <a:rPr lang="sl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 (CNC).</a:t>
            </a:r>
            <a:endParaRPr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●"/>
            </a:pPr>
            <a:r>
              <a:rPr lang="sl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Proizvodnja </a:t>
            </a:r>
            <a:r>
              <a:rPr lang="sl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- Prediktivno </a:t>
            </a:r>
            <a:r>
              <a:rPr lang="sl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vzdrževanje</a:t>
            </a:r>
            <a:r>
              <a:rPr lang="sl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 strojev (npr. varilni aparat, CNC, stiskalnica).</a:t>
            </a:r>
            <a:endParaRPr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●"/>
            </a:pPr>
            <a:r>
              <a:rPr lang="sl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Proizvodnja </a:t>
            </a:r>
            <a:r>
              <a:rPr lang="sl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- Pametno </a:t>
            </a:r>
            <a:r>
              <a:rPr lang="sl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planiranje</a:t>
            </a:r>
            <a:r>
              <a:rPr lang="sl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 proizvodnje, </a:t>
            </a:r>
            <a:r>
              <a:rPr lang="sl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montaž</a:t>
            </a:r>
            <a:r>
              <a:rPr lang="sl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, </a:t>
            </a:r>
            <a:r>
              <a:rPr lang="sl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naročil</a:t>
            </a:r>
            <a:r>
              <a:rPr lang="sl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, </a:t>
            </a:r>
            <a:r>
              <a:rPr lang="sl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zalog</a:t>
            </a:r>
            <a:r>
              <a:rPr lang="sl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.</a:t>
            </a:r>
            <a:endParaRPr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●"/>
            </a:pPr>
            <a:r>
              <a:rPr lang="sl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Proizvodnja </a:t>
            </a:r>
            <a:r>
              <a:rPr lang="sl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- Zaznavanje anomalij s pomočjo vida 2D, 3D kamera (partner)</a:t>
            </a:r>
            <a:endParaRPr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●"/>
            </a:pPr>
            <a:r>
              <a:rPr lang="sl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Splošno</a:t>
            </a:r>
            <a:r>
              <a:rPr lang="sl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 - Pametne aplikacije, ki nadomestijo excel preglednice.</a:t>
            </a:r>
            <a:endParaRPr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6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297" name="Google Shape;297;p36" title="Frame 40.pn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80850" y="4864796"/>
            <a:ext cx="1824249" cy="28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6"/>
          <p:cNvSpPr/>
          <p:nvPr/>
        </p:nvSpPr>
        <p:spPr>
          <a:xfrm>
            <a:off x="1867950" y="673175"/>
            <a:ext cx="1445400" cy="63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7" title="title-abstract-technology-analytics-background-gray-light-blue.jpg"/>
          <p:cNvPicPr preferRelativeResize="0"/>
          <p:nvPr/>
        </p:nvPicPr>
        <p:blipFill rotWithShape="1">
          <a:blip r:embed="rId3">
            <a:alphaModFix/>
          </a:blip>
          <a:srcRect t="21155" b="22595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7"/>
          <p:cNvSpPr/>
          <p:nvPr/>
        </p:nvSpPr>
        <p:spPr>
          <a:xfrm>
            <a:off x="-125" y="7000"/>
            <a:ext cx="9144000" cy="5143500"/>
          </a:xfrm>
          <a:prstGeom prst="rect">
            <a:avLst/>
          </a:prstGeom>
          <a:solidFill>
            <a:srgbClr val="FFFFFF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305" name="Google Shape;30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8875" y="481502"/>
            <a:ext cx="5959300" cy="443447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7"/>
          <p:cNvSpPr txBox="1"/>
          <p:nvPr/>
        </p:nvSpPr>
        <p:spPr>
          <a:xfrm>
            <a:off x="6604250" y="4728525"/>
            <a:ext cx="2539500" cy="323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Asistent UI za pomoč pri registraciji vozil (ZVM)</a:t>
            </a:r>
            <a:endParaRPr sz="15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07" name="Google Shape;307;p37"/>
          <p:cNvSpPr txBox="1"/>
          <p:nvPr/>
        </p:nvSpPr>
        <p:spPr>
          <a:xfrm>
            <a:off x="-91350" y="-773850"/>
            <a:ext cx="455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</a:pPr>
            <a:r>
              <a:rPr lang="sl" b="1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Primer - Ogovori na temo zakonodaje </a:t>
            </a:r>
            <a:endParaRPr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08" name="Google Shape;308;p37"/>
          <p:cNvSpPr/>
          <p:nvPr/>
        </p:nvSpPr>
        <p:spPr>
          <a:xfrm>
            <a:off x="-125" y="3616850"/>
            <a:ext cx="2941500" cy="794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accent6"/>
              </a:highlight>
            </a:endParaRPr>
          </a:p>
        </p:txBody>
      </p:sp>
      <p:sp>
        <p:nvSpPr>
          <p:cNvPr id="309" name="Google Shape;309;p37"/>
          <p:cNvSpPr txBox="1"/>
          <p:nvPr/>
        </p:nvSpPr>
        <p:spPr>
          <a:xfrm>
            <a:off x="76200" y="3608000"/>
            <a:ext cx="2862900" cy="11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l"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Takojšnja </a:t>
            </a:r>
            <a:r>
              <a:rPr lang="sl" sz="12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razlaga </a:t>
            </a:r>
            <a:r>
              <a:rPr lang="sl"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internih pravilnikov</a:t>
            </a:r>
            <a:br>
              <a:rPr lang="sl"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</a:br>
            <a:r>
              <a:rPr lang="sl"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Priprava </a:t>
            </a:r>
            <a:r>
              <a:rPr lang="sl" sz="12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osnutkov </a:t>
            </a:r>
            <a:r>
              <a:rPr lang="sl"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e-pošte</a:t>
            </a:r>
            <a:br>
              <a:rPr lang="sl"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</a:br>
            <a:r>
              <a:rPr lang="sl" sz="12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30%</a:t>
            </a:r>
            <a:r>
              <a:rPr lang="sl"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 prihranek pri času</a:t>
            </a:r>
            <a:endParaRPr sz="12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0" name="Google Shape;310;p37"/>
          <p:cNvSpPr txBox="1"/>
          <p:nvPr/>
        </p:nvSpPr>
        <p:spPr>
          <a:xfrm>
            <a:off x="263725" y="117025"/>
            <a:ext cx="472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</a:pPr>
            <a:r>
              <a:rPr lang="sl" sz="18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Primer - Odgovori na temo zakonodaje </a:t>
            </a:r>
            <a:endParaRPr sz="2400"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11" name="Google Shape;311;p37"/>
          <p:cNvSpPr/>
          <p:nvPr/>
        </p:nvSpPr>
        <p:spPr>
          <a:xfrm>
            <a:off x="3132000" y="481500"/>
            <a:ext cx="1250100" cy="6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38" title="title-abstract-technology-analytics-background-gray-light-blue.jpg"/>
          <p:cNvPicPr preferRelativeResize="0"/>
          <p:nvPr/>
        </p:nvPicPr>
        <p:blipFill rotWithShape="1">
          <a:blip r:embed="rId3">
            <a:alphaModFix/>
          </a:blip>
          <a:srcRect t="21155" b="22595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8"/>
          <p:cNvSpPr/>
          <p:nvPr/>
        </p:nvSpPr>
        <p:spPr>
          <a:xfrm>
            <a:off x="-125" y="7000"/>
            <a:ext cx="9144000" cy="5143500"/>
          </a:xfrm>
          <a:prstGeom prst="rect">
            <a:avLst/>
          </a:prstGeom>
          <a:solidFill>
            <a:srgbClr val="FFFFFF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18" name="Google Shape;318;p38"/>
          <p:cNvSpPr/>
          <p:nvPr/>
        </p:nvSpPr>
        <p:spPr>
          <a:xfrm>
            <a:off x="7447425" y="4779750"/>
            <a:ext cx="1696500" cy="250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accent6"/>
              </a:highlight>
            </a:endParaRPr>
          </a:p>
        </p:txBody>
      </p:sp>
      <p:sp>
        <p:nvSpPr>
          <p:cNvPr id="319" name="Google Shape;319;p38"/>
          <p:cNvSpPr txBox="1"/>
          <p:nvPr/>
        </p:nvSpPr>
        <p:spPr>
          <a:xfrm>
            <a:off x="5330267" y="286763"/>
            <a:ext cx="3813600" cy="338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Asistent UI za pomoč CNC operaterjem pri postopkih upravljanja</a:t>
            </a:r>
            <a:endParaRPr sz="16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20" name="Google Shape;320;p38"/>
          <p:cNvSpPr txBox="1"/>
          <p:nvPr/>
        </p:nvSpPr>
        <p:spPr>
          <a:xfrm>
            <a:off x="7505925" y="4720350"/>
            <a:ext cx="180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4800"/>
              </a:spcAft>
              <a:buNone/>
            </a:pPr>
            <a:r>
              <a:rPr lang="sl" sz="1200" i="1">
                <a:solidFill>
                  <a:srgbClr val="0D0D0D"/>
                </a:solidFill>
                <a:latin typeface="Space Grotesk"/>
                <a:ea typeface="Space Grotesk"/>
                <a:cs typeface="Space Grotesk"/>
                <a:sym typeface="Space Grotesk"/>
              </a:rPr>
              <a:t>Preverite  </a:t>
            </a:r>
            <a:r>
              <a:rPr lang="sl" sz="1200" i="1" u="sng">
                <a:solidFill>
                  <a:schemeClr val="accent1"/>
                </a:solidFill>
                <a:latin typeface="Space Grotesk"/>
                <a:ea typeface="Space Grotesk"/>
                <a:cs typeface="Space Grotesk"/>
                <a:sym typeface="Space Grotesk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endParaRPr sz="1000" i="1">
              <a:solidFill>
                <a:schemeClr val="accen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321" name="Google Shape;321;p38" title="Cnc2-sl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875" y="831925"/>
            <a:ext cx="8193794" cy="3873349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8"/>
          <p:cNvSpPr/>
          <p:nvPr/>
        </p:nvSpPr>
        <p:spPr>
          <a:xfrm>
            <a:off x="-125" y="4395475"/>
            <a:ext cx="2596200" cy="7551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23" name="Google Shape;323;p38"/>
          <p:cNvSpPr txBox="1"/>
          <p:nvPr/>
        </p:nvSpPr>
        <p:spPr>
          <a:xfrm>
            <a:off x="349875" y="4448550"/>
            <a:ext cx="26652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sl"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Takojšnji odgovori - navodila</a:t>
            </a:r>
            <a:br>
              <a:rPr lang="sl"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</a:br>
            <a:r>
              <a:rPr lang="sl"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Podpora za različne jezike</a:t>
            </a:r>
            <a:endParaRPr sz="12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324" name="Google Shape;324;p38"/>
          <p:cNvSpPr txBox="1"/>
          <p:nvPr/>
        </p:nvSpPr>
        <p:spPr>
          <a:xfrm>
            <a:off x="349875" y="163763"/>
            <a:ext cx="484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</a:pPr>
            <a:r>
              <a:rPr lang="sl" sz="18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Primer - Navodila CNC</a:t>
            </a:r>
            <a:endParaRPr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25" name="Google Shape;325;p38"/>
          <p:cNvSpPr/>
          <p:nvPr/>
        </p:nvSpPr>
        <p:spPr>
          <a:xfrm>
            <a:off x="1320725" y="546900"/>
            <a:ext cx="1477500" cy="74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39" title="title-abstract-technology-analytics-background-gray-light-blue.jpg"/>
          <p:cNvPicPr preferRelativeResize="0"/>
          <p:nvPr/>
        </p:nvPicPr>
        <p:blipFill rotWithShape="1">
          <a:blip r:embed="rId3">
            <a:alphaModFix/>
          </a:blip>
          <a:srcRect t="21155" b="22595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9"/>
          <p:cNvSpPr/>
          <p:nvPr/>
        </p:nvSpPr>
        <p:spPr>
          <a:xfrm>
            <a:off x="-125" y="7000"/>
            <a:ext cx="9144000" cy="5143500"/>
          </a:xfrm>
          <a:prstGeom prst="rect">
            <a:avLst/>
          </a:prstGeom>
          <a:solidFill>
            <a:srgbClr val="FFFFFF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332" name="Google Shape;33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118" y="980836"/>
            <a:ext cx="8847025" cy="22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9"/>
          <p:cNvSpPr txBox="1"/>
          <p:nvPr/>
        </p:nvSpPr>
        <p:spPr>
          <a:xfrm>
            <a:off x="5277225" y="286975"/>
            <a:ext cx="3866700" cy="35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11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Avtomatizirano tedensko analiziranje in pripravljanje poročil</a:t>
            </a:r>
            <a:endParaRPr sz="17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34" name="Google Shape;334;p39"/>
          <p:cNvSpPr/>
          <p:nvPr/>
        </p:nvSpPr>
        <p:spPr>
          <a:xfrm>
            <a:off x="-125" y="3332000"/>
            <a:ext cx="7620000" cy="1378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accent6"/>
              </a:highlight>
            </a:endParaRPr>
          </a:p>
        </p:txBody>
      </p:sp>
      <p:sp>
        <p:nvSpPr>
          <p:cNvPr id="335" name="Google Shape;335;p39"/>
          <p:cNvSpPr txBox="1"/>
          <p:nvPr/>
        </p:nvSpPr>
        <p:spPr>
          <a:xfrm>
            <a:off x="428750" y="3493650"/>
            <a:ext cx="73128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</a:pPr>
            <a:r>
              <a:rPr lang="sl" sz="1200"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Agent za pregledovanje </a:t>
            </a:r>
            <a:r>
              <a:rPr lang="sl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 – Tedensko pregledovanje objav o novi zakonodaji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</a:pPr>
            <a:r>
              <a:rPr lang="sl" sz="1200"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Pametno filtriranje s pomočjo UI  </a:t>
            </a:r>
            <a:r>
              <a:rPr lang="sl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- Pridobimo samo objave, ki so pomembne za naše podjetje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</a:pPr>
            <a:r>
              <a:rPr lang="sl" sz="1200"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Priprava poročil o spremembah </a:t>
            </a:r>
            <a:r>
              <a:rPr lang="sl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- V e-poštnem predalu nas čaka poročilo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</a:pPr>
            <a:r>
              <a:rPr lang="sl" sz="1200"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Priprava osnutkov dokumentov </a:t>
            </a:r>
            <a:r>
              <a:rPr lang="sl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- Posodobitev interne dokumentacije v skladu s spremembami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36" name="Google Shape;336;p39"/>
          <p:cNvSpPr/>
          <p:nvPr/>
        </p:nvSpPr>
        <p:spPr>
          <a:xfrm>
            <a:off x="2299425" y="516875"/>
            <a:ext cx="1644000" cy="74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37" name="Google Shape;337;p39"/>
          <p:cNvSpPr txBox="1"/>
          <p:nvPr/>
        </p:nvSpPr>
        <p:spPr>
          <a:xfrm>
            <a:off x="349875" y="163763"/>
            <a:ext cx="48408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</a:pPr>
            <a:r>
              <a:rPr lang="sl" sz="18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Primer - Agent za pripravo poročil  </a:t>
            </a:r>
            <a:endParaRPr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</a:pPr>
            <a:endParaRPr sz="1800"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40" title="title-abstract-technology-analytics-background-gray-light-blue.jpg"/>
          <p:cNvPicPr preferRelativeResize="0"/>
          <p:nvPr/>
        </p:nvPicPr>
        <p:blipFill rotWithShape="1">
          <a:blip r:embed="rId3">
            <a:alphaModFix/>
          </a:blip>
          <a:srcRect t="21155" b="22595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40"/>
          <p:cNvSpPr/>
          <p:nvPr/>
        </p:nvSpPr>
        <p:spPr>
          <a:xfrm>
            <a:off x="-125" y="7000"/>
            <a:ext cx="9144000" cy="5143500"/>
          </a:xfrm>
          <a:prstGeom prst="rect">
            <a:avLst/>
          </a:prstGeom>
          <a:solidFill>
            <a:srgbClr val="FFFFFF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44" name="Google Shape;344;p40"/>
          <p:cNvSpPr txBox="1"/>
          <p:nvPr/>
        </p:nvSpPr>
        <p:spPr>
          <a:xfrm>
            <a:off x="-236300" y="-535325"/>
            <a:ext cx="374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</a:pPr>
            <a:r>
              <a:rPr lang="sl" b="1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Primer - Agent za razvrščanje e-pošte  </a:t>
            </a:r>
            <a:endParaRPr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45" name="Google Shape;345;p40"/>
          <p:cNvSpPr txBox="1"/>
          <p:nvPr/>
        </p:nvSpPr>
        <p:spPr>
          <a:xfrm>
            <a:off x="5981900" y="302375"/>
            <a:ext cx="3162300" cy="323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Avtomatska prepoznava e-pošte in priprava odgovorov</a:t>
            </a:r>
            <a:endParaRPr sz="15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pic>
        <p:nvPicPr>
          <p:cNvPr id="346" name="Google Shape;346;p40" title="EmailClasification.png"/>
          <p:cNvPicPr preferRelativeResize="0"/>
          <p:nvPr/>
        </p:nvPicPr>
        <p:blipFill rotWithShape="1">
          <a:blip r:embed="rId4">
            <a:alphaModFix/>
          </a:blip>
          <a:srcRect l="-1120" r="1120"/>
          <a:stretch/>
        </p:blipFill>
        <p:spPr>
          <a:xfrm>
            <a:off x="1544425" y="1054188"/>
            <a:ext cx="6055149" cy="25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40"/>
          <p:cNvSpPr txBox="1"/>
          <p:nvPr/>
        </p:nvSpPr>
        <p:spPr>
          <a:xfrm>
            <a:off x="1434912" y="3754317"/>
            <a:ext cx="73128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"/>
              <a:buChar char="●"/>
            </a:pPr>
            <a:r>
              <a:rPr lang="sl" sz="12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Agent za razvrščanje</a:t>
            </a:r>
            <a:r>
              <a:rPr lang="sl"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 – Vhodna e-pošta se razvrsti glede na oddelek, pomembnost. </a:t>
            </a:r>
            <a:endParaRPr sz="12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"/>
              <a:buChar char="●"/>
            </a:pPr>
            <a:r>
              <a:rPr lang="sl" sz="12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Prepoznava vsebine iskanja </a:t>
            </a:r>
            <a:r>
              <a:rPr lang="sl"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- UI vsebino e-pošte preveri in izlušči pomembne podatke.</a:t>
            </a:r>
            <a:endParaRPr sz="12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"/>
              <a:buChar char="●"/>
            </a:pPr>
            <a:r>
              <a:rPr lang="sl" sz="12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Povezava z internimi podatki </a:t>
            </a:r>
            <a:r>
              <a:rPr lang="sl"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- Pridobljene podatke poveže z internimi podatki.</a:t>
            </a:r>
            <a:endParaRPr sz="12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"/>
              <a:buChar char="●"/>
            </a:pPr>
            <a:r>
              <a:rPr lang="sl" sz="12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Priprava osnutkov odgovorov </a:t>
            </a:r>
            <a:r>
              <a:rPr lang="sl"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- Glede na pridobljeno UI pripravi osnutek e-pošte z odgovorom.</a:t>
            </a:r>
            <a:endParaRPr sz="12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48" name="Google Shape;348;p40"/>
          <p:cNvSpPr/>
          <p:nvPr/>
        </p:nvSpPr>
        <p:spPr>
          <a:xfrm>
            <a:off x="2307350" y="525425"/>
            <a:ext cx="2066400" cy="7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49" name="Google Shape;349;p40"/>
          <p:cNvSpPr txBox="1"/>
          <p:nvPr/>
        </p:nvSpPr>
        <p:spPr>
          <a:xfrm>
            <a:off x="349875" y="163763"/>
            <a:ext cx="484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</a:pPr>
            <a:r>
              <a:rPr lang="sl" sz="18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Primer - Agent za pripravo odgovorov</a:t>
            </a:r>
            <a:r>
              <a:rPr lang="sl" sz="17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  </a:t>
            </a:r>
            <a:endParaRPr sz="2100"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3" descr="Definition of focus (provided by Getty Images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3"/>
          <p:cNvSpPr/>
          <p:nvPr/>
        </p:nvSpPr>
        <p:spPr>
          <a:xfrm>
            <a:off x="-49050" y="-35025"/>
            <a:ext cx="9199800" cy="5213700"/>
          </a:xfrm>
          <a:prstGeom prst="rect">
            <a:avLst/>
          </a:prstGeom>
          <a:solidFill>
            <a:srgbClr val="FFFFFF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13" name="Google Shape;113;p23"/>
          <p:cNvSpPr/>
          <p:nvPr/>
        </p:nvSpPr>
        <p:spPr>
          <a:xfrm>
            <a:off x="0" y="1809632"/>
            <a:ext cx="4765200" cy="1674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14" name="Google Shape;114;p23"/>
          <p:cNvSpPr txBox="1"/>
          <p:nvPr/>
        </p:nvSpPr>
        <p:spPr>
          <a:xfrm>
            <a:off x="550250" y="321823"/>
            <a:ext cx="4840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</a:pPr>
            <a:r>
              <a:rPr lang="sl" sz="24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ZAKAJ UMETNA INTELIGENCA?</a:t>
            </a:r>
            <a:endParaRPr sz="2400"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15" name="Google Shape;115;p23"/>
          <p:cNvSpPr txBox="1"/>
          <p:nvPr/>
        </p:nvSpPr>
        <p:spPr>
          <a:xfrm>
            <a:off x="720075" y="1846932"/>
            <a:ext cx="3996000" cy="13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l" sz="18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Priložnost,</a:t>
            </a:r>
            <a:r>
              <a:rPr lang="sl" sz="1600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rPr>
              <a:t> da se vi in vaši zaposleni lažje posvetite opravilom, ki resnično ustvarjajo vrednost za stranke in podjetje ter povečate konkurenčnost.</a:t>
            </a:r>
            <a:endParaRPr sz="1600">
              <a:solidFill>
                <a:schemeClr val="lt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16" name="Google Shape;116;p23"/>
          <p:cNvSpPr/>
          <p:nvPr/>
        </p:nvSpPr>
        <p:spPr>
          <a:xfrm>
            <a:off x="1646750" y="763750"/>
            <a:ext cx="1282500" cy="74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17" name="Google Shape;117;p23"/>
          <p:cNvSpPr txBox="1"/>
          <p:nvPr/>
        </p:nvSpPr>
        <p:spPr>
          <a:xfrm>
            <a:off x="5057675" y="1956907"/>
            <a:ext cx="3820800" cy="13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l" sz="1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Ni več izbira</a:t>
            </a:r>
            <a:r>
              <a:rPr lang="sl" sz="16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. Podjetja, ki je ne bodo smiselno integrirala v svoje procese, bodo hitro v velikem zaostanku za konkurenco.</a:t>
            </a:r>
            <a:endParaRPr sz="16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118" name="Google Shape;118;p23" title="Frame 40.pn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80850" y="4864796"/>
            <a:ext cx="1824249" cy="28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41" descr="Star 2.pngGoogle Shape;5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996935" y="114122"/>
            <a:ext cx="424152" cy="424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1" descr="Star 2.pngGoogle Shape;5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924071" y="337147"/>
            <a:ext cx="201127" cy="201127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1"/>
          <p:cNvSpPr txBox="1"/>
          <p:nvPr/>
        </p:nvSpPr>
        <p:spPr>
          <a:xfrm>
            <a:off x="1538683" y="3345291"/>
            <a:ext cx="30330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rbanist"/>
              <a:buNone/>
            </a:pPr>
            <a:r>
              <a:rPr lang="sl"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Vodja digitalizacije in AI</a:t>
            </a:r>
            <a:endParaRPr sz="12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rbanist"/>
              <a:buNone/>
            </a:pPr>
            <a:r>
              <a:rPr lang="sl" sz="1300" u="sng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borut.terpinc@kalmia.si</a:t>
            </a:r>
            <a:endParaRPr sz="13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rbanist"/>
              <a:buNone/>
            </a:pPr>
            <a:endParaRPr sz="10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57" name="Google Shape;357;p41"/>
          <p:cNvSpPr txBox="1"/>
          <p:nvPr/>
        </p:nvSpPr>
        <p:spPr>
          <a:xfrm>
            <a:off x="3086783" y="2745841"/>
            <a:ext cx="6056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Urbanist"/>
              <a:buNone/>
            </a:pPr>
            <a:r>
              <a:rPr lang="sl" sz="2000" i="1" u="sng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Klemen Peternel</a:t>
            </a:r>
            <a:endParaRPr sz="2000" i="1" u="sng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Urbanist"/>
              <a:buNone/>
            </a:pPr>
            <a:endParaRPr sz="2000" i="1" u="sng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8" name="Google Shape;358;p41"/>
          <p:cNvSpPr txBox="1"/>
          <p:nvPr/>
        </p:nvSpPr>
        <p:spPr>
          <a:xfrm>
            <a:off x="4679983" y="3345291"/>
            <a:ext cx="3033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rbanist"/>
              <a:buNone/>
            </a:pPr>
            <a:r>
              <a:rPr lang="sl"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Direktor</a:t>
            </a:r>
            <a:endParaRPr sz="12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rbanist"/>
              <a:buNone/>
            </a:pPr>
            <a:r>
              <a:rPr lang="sl" sz="1200" u="sng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klemen@kalmia.si</a:t>
            </a:r>
            <a:endParaRPr sz="12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rbanist"/>
              <a:buNone/>
            </a:pPr>
            <a:endParaRPr sz="10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pic>
        <p:nvPicPr>
          <p:cNvPr id="359" name="Google Shape;359;p41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28250" y="2827350"/>
            <a:ext cx="201125" cy="20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1">
            <a:hlinkClick r:id="rId9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22675" y="2827350"/>
            <a:ext cx="201125" cy="20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6150" y="1242700"/>
            <a:ext cx="8626224" cy="3302375"/>
          </a:xfrm>
          <a:prstGeom prst="rect">
            <a:avLst/>
          </a:prstGeom>
          <a:solidFill>
            <a:srgbClr val="FFFFFF">
              <a:alpha val="843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62" name="Google Shape;362;p41"/>
          <p:cNvSpPr txBox="1"/>
          <p:nvPr/>
        </p:nvSpPr>
        <p:spPr>
          <a:xfrm>
            <a:off x="705763" y="292900"/>
            <a:ext cx="72183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4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PRIMER PREDIKTIVNE ANALITIKE</a:t>
            </a:r>
            <a:endParaRPr sz="2400"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63" name="Google Shape;363;p41"/>
          <p:cNvSpPr/>
          <p:nvPr/>
        </p:nvSpPr>
        <p:spPr>
          <a:xfrm>
            <a:off x="1922000" y="703250"/>
            <a:ext cx="3496200" cy="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42" title="title-abstract-technology-analytics-background-gray-light-blue.jpg"/>
          <p:cNvPicPr preferRelativeResize="0"/>
          <p:nvPr/>
        </p:nvPicPr>
        <p:blipFill rotWithShape="1">
          <a:blip r:embed="rId3">
            <a:alphaModFix/>
          </a:blip>
          <a:srcRect t="21155" b="22595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2"/>
          <p:cNvSpPr/>
          <p:nvPr/>
        </p:nvSpPr>
        <p:spPr>
          <a:xfrm>
            <a:off x="-125" y="7000"/>
            <a:ext cx="9144000" cy="5143500"/>
          </a:xfrm>
          <a:prstGeom prst="rect">
            <a:avLst/>
          </a:prstGeom>
          <a:solidFill>
            <a:srgbClr val="FFFFFF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370" name="Google Shape;370;p42" title="screenshot_2025_12_03_112229_1lfncpzvz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2700" y="786526"/>
            <a:ext cx="4772351" cy="423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42"/>
          <p:cNvSpPr txBox="1"/>
          <p:nvPr/>
        </p:nvSpPr>
        <p:spPr>
          <a:xfrm>
            <a:off x="340800" y="786525"/>
            <a:ext cx="3174600" cy="1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15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Predvidevanje obrabe brusa glede na izmerjeno hitrost in vibracije </a:t>
            </a:r>
            <a:endParaRPr sz="15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372" name="Google Shape;372;p42"/>
          <p:cNvSpPr txBox="1"/>
          <p:nvPr/>
        </p:nvSpPr>
        <p:spPr>
          <a:xfrm>
            <a:off x="340800" y="1491600"/>
            <a:ext cx="3246900" cy="3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l" sz="16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Rešitve</a:t>
            </a:r>
            <a:endParaRPr sz="1600"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Urbanist"/>
              <a:buChar char="●"/>
            </a:pPr>
            <a:r>
              <a:rPr lang="sl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IOT</a:t>
            </a:r>
            <a:r>
              <a:rPr lang="sl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 platforma za zbiranje podatkov o hitrosti in vibracijah</a:t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Urbanist"/>
              <a:buChar char="●"/>
            </a:pPr>
            <a:r>
              <a:rPr lang="sl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Učenje glede na pretekle podatke o obrabi </a:t>
            </a:r>
            <a:r>
              <a:rPr lang="sl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brusa</a:t>
            </a:r>
            <a:endParaRPr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Urbanist"/>
              <a:buChar char="●"/>
            </a:pPr>
            <a:r>
              <a:rPr lang="sl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Predvidevanje  </a:t>
            </a:r>
            <a:r>
              <a:rPr lang="sl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optimalne obrabe brusa in nadzor nad parametri obrabe</a:t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Urbanist"/>
              <a:buChar char="●"/>
            </a:pPr>
            <a:r>
              <a:rPr lang="sl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Enaka rešitev se lahko uporabi za CNC stroje. </a:t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Urbanist"/>
              <a:buChar char="●"/>
            </a:pPr>
            <a:r>
              <a:rPr lang="sl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Nižji stroški</a:t>
            </a:r>
            <a:r>
              <a:rPr lang="sl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 - brez okvar, optimalna zaloga</a:t>
            </a:r>
            <a:endParaRPr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Urbanist"/>
              <a:buChar char="●"/>
            </a:pPr>
            <a:r>
              <a:rPr lang="sl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Detekcija strojeloma</a:t>
            </a:r>
            <a:endParaRPr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73" name="Google Shape;373;p42"/>
          <p:cNvSpPr/>
          <p:nvPr/>
        </p:nvSpPr>
        <p:spPr>
          <a:xfrm>
            <a:off x="3811875" y="520700"/>
            <a:ext cx="2091900" cy="74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74" name="Google Shape;374;p42"/>
          <p:cNvSpPr txBox="1"/>
          <p:nvPr/>
        </p:nvSpPr>
        <p:spPr>
          <a:xfrm>
            <a:off x="349875" y="163775"/>
            <a:ext cx="5863200" cy="9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</a:pPr>
            <a:r>
              <a:rPr lang="sl" sz="18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Primer - Napovedovanje obrabe industrijskega brusa</a:t>
            </a:r>
            <a:endParaRPr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</a:pPr>
            <a:endParaRPr sz="1800"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43" title="title-abstract-technology-analytics-background-gray-light-blue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8925"/>
            <a:ext cx="914400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43" title="abstract-technology-analytics-background-gray-light-blu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4"/>
            <a:ext cx="9144003" cy="5125642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43"/>
          <p:cNvSpPr/>
          <p:nvPr/>
        </p:nvSpPr>
        <p:spPr>
          <a:xfrm>
            <a:off x="-125" y="-3671"/>
            <a:ext cx="9144000" cy="5143500"/>
          </a:xfrm>
          <a:prstGeom prst="rect">
            <a:avLst/>
          </a:prstGeom>
          <a:solidFill>
            <a:srgbClr val="FFFFFF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82" name="Google Shape;382;p43"/>
          <p:cNvSpPr txBox="1"/>
          <p:nvPr/>
        </p:nvSpPr>
        <p:spPr>
          <a:xfrm>
            <a:off x="534625" y="171775"/>
            <a:ext cx="747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</a:pPr>
            <a:r>
              <a:rPr lang="sl" sz="18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Primer - napovedovanje časa izdelave orodja  </a:t>
            </a:r>
            <a:endParaRPr sz="1800"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83" name="Google Shape;383;p43"/>
          <p:cNvSpPr/>
          <p:nvPr/>
        </p:nvSpPr>
        <p:spPr>
          <a:xfrm>
            <a:off x="3123950" y="567175"/>
            <a:ext cx="2222400" cy="6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384" name="Google Shape;384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1675" y="1056499"/>
            <a:ext cx="4561725" cy="3612075"/>
          </a:xfrm>
          <a:prstGeom prst="rect">
            <a:avLst/>
          </a:prstGeom>
          <a:solidFill>
            <a:srgbClr val="FFFFFF">
              <a:alpha val="843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85" name="Google Shape;385;p43"/>
          <p:cNvSpPr txBox="1"/>
          <p:nvPr/>
        </p:nvSpPr>
        <p:spPr>
          <a:xfrm>
            <a:off x="210050" y="1115625"/>
            <a:ext cx="3251700" cy="2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rbanist"/>
              <a:buChar char="●"/>
            </a:pPr>
            <a:r>
              <a:rPr lang="sl">
                <a:latin typeface="Urbanist"/>
                <a:ea typeface="Urbanist"/>
                <a:cs typeface="Urbanist"/>
                <a:sym typeface="Urbanist"/>
              </a:rPr>
              <a:t>Arhitekt izriše 3D model na podlagi naročila stranke. </a:t>
            </a:r>
            <a:endParaRPr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rbanist"/>
              <a:buChar char="●"/>
            </a:pPr>
            <a:r>
              <a:rPr lang="sl">
                <a:latin typeface="Urbanist"/>
                <a:ea typeface="Urbanist"/>
                <a:cs typeface="Urbanist"/>
                <a:sym typeface="Urbanist"/>
              </a:rPr>
              <a:t>Iz samega 3D modela, ni možno direktno </a:t>
            </a:r>
            <a:r>
              <a:rPr lang="sl" b="1">
                <a:latin typeface="Urbanist"/>
                <a:ea typeface="Urbanist"/>
                <a:cs typeface="Urbanist"/>
                <a:sym typeface="Urbanist"/>
              </a:rPr>
              <a:t>izvoziti</a:t>
            </a:r>
            <a:r>
              <a:rPr lang="sl">
                <a:latin typeface="Urbanist"/>
                <a:ea typeface="Urbanist"/>
                <a:cs typeface="Urbanist"/>
                <a:sym typeface="Urbanist"/>
              </a:rPr>
              <a:t> programov za CNC stroje in čas izdelave.</a:t>
            </a:r>
            <a:endParaRPr b="1"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rbanist"/>
              <a:buChar char="●"/>
            </a:pPr>
            <a:r>
              <a:rPr lang="sl" b="1">
                <a:latin typeface="Urbanist"/>
                <a:ea typeface="Urbanist"/>
                <a:cs typeface="Urbanist"/>
                <a:sym typeface="Urbanist"/>
              </a:rPr>
              <a:t>Čas, </a:t>
            </a:r>
            <a:r>
              <a:rPr lang="sl">
                <a:latin typeface="Urbanist"/>
                <a:ea typeface="Urbanist"/>
                <a:cs typeface="Urbanist"/>
                <a:sym typeface="Urbanist"/>
              </a:rPr>
              <a:t>ki ga zaposleni porabijo, da pravilno pripravijo programe lahko traja več </a:t>
            </a:r>
            <a:r>
              <a:rPr lang="sl" b="1">
                <a:latin typeface="Urbanist"/>
                <a:ea typeface="Urbanist"/>
                <a:cs typeface="Urbanist"/>
                <a:sym typeface="Urbanist"/>
              </a:rPr>
              <a:t>dni</a:t>
            </a:r>
            <a:r>
              <a:rPr lang="sl">
                <a:latin typeface="Urbanist"/>
                <a:ea typeface="Urbanist"/>
                <a:cs typeface="Urbanist"/>
                <a:sym typeface="Urbanist"/>
              </a:rPr>
              <a:t>.</a:t>
            </a:r>
            <a:endParaRPr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rbanist"/>
              <a:buChar char="●"/>
            </a:pPr>
            <a:r>
              <a:rPr lang="sl">
                <a:latin typeface="Urbanist"/>
                <a:ea typeface="Urbanist"/>
                <a:cs typeface="Urbanist"/>
                <a:sym typeface="Urbanist"/>
              </a:rPr>
              <a:t>To predstavlja </a:t>
            </a:r>
            <a:r>
              <a:rPr lang="sl" b="1">
                <a:latin typeface="Urbanist"/>
                <a:ea typeface="Urbanist"/>
                <a:cs typeface="Urbanist"/>
                <a:sym typeface="Urbanist"/>
              </a:rPr>
              <a:t>zastoj</a:t>
            </a:r>
            <a:r>
              <a:rPr lang="sl">
                <a:latin typeface="Urbanist"/>
                <a:ea typeface="Urbanist"/>
                <a:cs typeface="Urbanist"/>
                <a:sym typeface="Urbanist"/>
              </a:rPr>
              <a:t> pri planiranju in razporejanju proizvodnje. </a:t>
            </a:r>
            <a:endParaRPr sz="1300"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86" name="Google Shape;386;p43"/>
          <p:cNvSpPr/>
          <p:nvPr/>
        </p:nvSpPr>
        <p:spPr>
          <a:xfrm>
            <a:off x="0" y="4148175"/>
            <a:ext cx="2941500" cy="794100"/>
          </a:xfrm>
          <a:prstGeom prst="rect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EEFF41"/>
              </a:highlight>
            </a:endParaRPr>
          </a:p>
        </p:txBody>
      </p:sp>
      <p:sp>
        <p:nvSpPr>
          <p:cNvPr id="387" name="Google Shape;387;p43"/>
          <p:cNvSpPr txBox="1"/>
          <p:nvPr/>
        </p:nvSpPr>
        <p:spPr>
          <a:xfrm>
            <a:off x="20250" y="4229975"/>
            <a:ext cx="2901000" cy="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l" sz="1200">
                <a:latin typeface="Urbanist"/>
                <a:ea typeface="Urbanist"/>
                <a:cs typeface="Urbanist"/>
                <a:sym typeface="Urbanist"/>
              </a:rPr>
              <a:t>Rešitev: Predvidevanje </a:t>
            </a:r>
            <a:r>
              <a:rPr lang="sl" sz="1200" b="1">
                <a:latin typeface="Urbanist"/>
                <a:ea typeface="Urbanist"/>
                <a:cs typeface="Urbanist"/>
                <a:sym typeface="Urbanist"/>
              </a:rPr>
              <a:t>časov</a:t>
            </a:r>
            <a:r>
              <a:rPr lang="sl" sz="1200">
                <a:latin typeface="Urbanist"/>
                <a:ea typeface="Urbanist"/>
                <a:cs typeface="Urbanist"/>
                <a:sym typeface="Urbanist"/>
              </a:rPr>
              <a:t> obdelav na podlagi 3D modela (.stp)  </a:t>
            </a:r>
            <a:endParaRPr sz="1200"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44" title="title-abstract-technology-analytics-background-gray-light-blue.jpg"/>
          <p:cNvPicPr preferRelativeResize="0"/>
          <p:nvPr/>
        </p:nvPicPr>
        <p:blipFill rotWithShape="1">
          <a:blip r:embed="rId3">
            <a:alphaModFix/>
          </a:blip>
          <a:srcRect t="21155" b="22595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44"/>
          <p:cNvSpPr/>
          <p:nvPr/>
        </p:nvSpPr>
        <p:spPr>
          <a:xfrm>
            <a:off x="-125" y="7000"/>
            <a:ext cx="9144000" cy="5143500"/>
          </a:xfrm>
          <a:prstGeom prst="rect">
            <a:avLst/>
          </a:prstGeom>
          <a:solidFill>
            <a:srgbClr val="FFFFFF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394" name="Google Shape;39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113" y="459850"/>
            <a:ext cx="8457776" cy="3988024"/>
          </a:xfrm>
          <a:prstGeom prst="rect">
            <a:avLst/>
          </a:prstGeom>
          <a:solidFill>
            <a:srgbClr val="FFFFFF">
              <a:alpha val="843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45" title="title-abstract-technology-analytics-background-gray-light-blue.jpg"/>
          <p:cNvPicPr preferRelativeResize="0"/>
          <p:nvPr/>
        </p:nvPicPr>
        <p:blipFill rotWithShape="1">
          <a:blip r:embed="rId3">
            <a:alphaModFix/>
          </a:blip>
          <a:srcRect t="21155" b="22595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45"/>
          <p:cNvSpPr/>
          <p:nvPr/>
        </p:nvSpPr>
        <p:spPr>
          <a:xfrm>
            <a:off x="-125" y="7000"/>
            <a:ext cx="9144000" cy="5143500"/>
          </a:xfrm>
          <a:prstGeom prst="rect">
            <a:avLst/>
          </a:prstGeom>
          <a:solidFill>
            <a:srgbClr val="FFFFFF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401" name="Google Shape;40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4175" y="472825"/>
            <a:ext cx="5714425" cy="384347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02" name="Google Shape;402;p45"/>
          <p:cNvSpPr txBox="1"/>
          <p:nvPr/>
        </p:nvSpPr>
        <p:spPr>
          <a:xfrm>
            <a:off x="349875" y="163763"/>
            <a:ext cx="484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</a:pPr>
            <a:r>
              <a:rPr lang="sl" sz="18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Učenje modela</a:t>
            </a:r>
            <a:endParaRPr sz="1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03" name="Google Shape;403;p45"/>
          <p:cNvSpPr/>
          <p:nvPr/>
        </p:nvSpPr>
        <p:spPr>
          <a:xfrm>
            <a:off x="420600" y="527375"/>
            <a:ext cx="758700" cy="66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404" name="Google Shape;404;p45"/>
          <p:cNvSpPr txBox="1"/>
          <p:nvPr/>
        </p:nvSpPr>
        <p:spPr>
          <a:xfrm>
            <a:off x="269600" y="2973000"/>
            <a:ext cx="2784000" cy="17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l" b="1">
                <a:latin typeface="Urbanist"/>
                <a:ea typeface="Urbanist"/>
                <a:cs typeface="Urbanist"/>
                <a:sym typeface="Urbanist"/>
              </a:rPr>
              <a:t>Izziv:</a:t>
            </a:r>
            <a:r>
              <a:rPr lang="sl">
                <a:latin typeface="Urbanist"/>
                <a:ea typeface="Urbanist"/>
                <a:cs typeface="Urbanist"/>
                <a:sym typeface="Urbanist"/>
              </a:rPr>
              <a:t> </a:t>
            </a:r>
            <a:endParaRPr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rbanist"/>
              <a:buChar char="●"/>
            </a:pPr>
            <a:r>
              <a:rPr lang="sl">
                <a:latin typeface="Urbanist"/>
                <a:ea typeface="Urbanist"/>
                <a:cs typeface="Urbanist"/>
                <a:sym typeface="Urbanist"/>
              </a:rPr>
              <a:t>Ročno učenje, okvirne ocene.</a:t>
            </a:r>
            <a:endParaRPr b="1"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rbanist"/>
              <a:buChar char="●"/>
            </a:pPr>
            <a:r>
              <a:rPr lang="sl" b="1">
                <a:latin typeface="Urbanist"/>
                <a:ea typeface="Urbanist"/>
                <a:cs typeface="Urbanist"/>
                <a:sym typeface="Urbanist"/>
              </a:rPr>
              <a:t>Majhni</a:t>
            </a:r>
            <a:r>
              <a:rPr lang="sl">
                <a:latin typeface="Urbanist"/>
                <a:ea typeface="Urbanist"/>
                <a:cs typeface="Urbanist"/>
                <a:sym typeface="Urbanist"/>
              </a:rPr>
              <a:t> vzorci podatkov.</a:t>
            </a:r>
            <a:endParaRPr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rbanist"/>
              <a:buChar char="●"/>
            </a:pPr>
            <a:r>
              <a:rPr lang="sl">
                <a:latin typeface="Urbanist"/>
                <a:ea typeface="Urbanist"/>
                <a:cs typeface="Urbanist"/>
                <a:sym typeface="Urbanist"/>
              </a:rPr>
              <a:t>Uporaba simuliranih podatkov. </a:t>
            </a:r>
            <a:endParaRPr sz="1300"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05" name="Google Shape;405;p45"/>
          <p:cNvSpPr txBox="1"/>
          <p:nvPr/>
        </p:nvSpPr>
        <p:spPr>
          <a:xfrm>
            <a:off x="269600" y="853675"/>
            <a:ext cx="2784000" cy="20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l" b="1">
                <a:latin typeface="Urbanist"/>
                <a:ea typeface="Urbanist"/>
                <a:cs typeface="Urbanist"/>
                <a:sym typeface="Urbanist"/>
              </a:rPr>
              <a:t>Postopek:</a:t>
            </a:r>
            <a:r>
              <a:rPr lang="sl">
                <a:latin typeface="Urbanist"/>
                <a:ea typeface="Urbanist"/>
                <a:cs typeface="Urbanist"/>
                <a:sym typeface="Urbanist"/>
              </a:rPr>
              <a:t> </a:t>
            </a:r>
            <a:endParaRPr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rbanist"/>
              <a:buChar char="●"/>
            </a:pPr>
            <a:r>
              <a:rPr lang="sl">
                <a:latin typeface="Urbanist"/>
                <a:ea typeface="Urbanist"/>
                <a:cs typeface="Urbanist"/>
                <a:sym typeface="Urbanist"/>
              </a:rPr>
              <a:t>Analiza .stp datoteke.</a:t>
            </a:r>
            <a:endParaRPr b="1"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rbanist"/>
              <a:buChar char="●"/>
            </a:pPr>
            <a:r>
              <a:rPr lang="sl">
                <a:latin typeface="Urbanist"/>
                <a:ea typeface="Urbanist"/>
                <a:cs typeface="Urbanist"/>
                <a:sym typeface="Urbanist"/>
              </a:rPr>
              <a:t>Izvoz </a:t>
            </a:r>
            <a:r>
              <a:rPr lang="sl" b="1">
                <a:latin typeface="Urbanist"/>
                <a:ea typeface="Urbanist"/>
                <a:cs typeface="Urbanist"/>
                <a:sym typeface="Urbanist"/>
              </a:rPr>
              <a:t>izbranih</a:t>
            </a:r>
            <a:r>
              <a:rPr lang="sl">
                <a:latin typeface="Urbanist"/>
                <a:ea typeface="Urbanist"/>
                <a:cs typeface="Urbanist"/>
                <a:sym typeface="Urbanist"/>
              </a:rPr>
              <a:t> lastnosti - parametrov 3D modela.</a:t>
            </a:r>
            <a:endParaRPr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rbanist"/>
              <a:buChar char="●"/>
            </a:pPr>
            <a:r>
              <a:rPr lang="sl">
                <a:latin typeface="Urbanist"/>
                <a:ea typeface="Urbanist"/>
                <a:cs typeface="Urbanist"/>
                <a:sym typeface="Urbanist"/>
              </a:rPr>
              <a:t>Uporaba izbranih parametrov za učenje modela UI  </a:t>
            </a:r>
            <a:endParaRPr sz="1300"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46" title="title-abstract-technology-analytics-background-gray-light-blue.jpg"/>
          <p:cNvPicPr preferRelativeResize="0"/>
          <p:nvPr/>
        </p:nvPicPr>
        <p:blipFill rotWithShape="1">
          <a:blip r:embed="rId3">
            <a:alphaModFix/>
          </a:blip>
          <a:srcRect t="21155" b="22595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46"/>
          <p:cNvSpPr/>
          <p:nvPr/>
        </p:nvSpPr>
        <p:spPr>
          <a:xfrm>
            <a:off x="-125" y="7000"/>
            <a:ext cx="9144000" cy="5143500"/>
          </a:xfrm>
          <a:prstGeom prst="rect">
            <a:avLst/>
          </a:prstGeom>
          <a:solidFill>
            <a:srgbClr val="FFFFFF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412" name="Google Shape;41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2575" y="102725"/>
            <a:ext cx="5877599" cy="358909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13" name="Google Shape;413;p46"/>
          <p:cNvSpPr txBox="1"/>
          <p:nvPr/>
        </p:nvSpPr>
        <p:spPr>
          <a:xfrm>
            <a:off x="536621" y="363850"/>
            <a:ext cx="21501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91975" rIns="91975" bIns="919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9"/>
              <a:buFont typeface="Georgia"/>
              <a:buNone/>
            </a:pPr>
            <a:r>
              <a:rPr lang="sl" sz="2414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Ciji - v teku</a:t>
            </a:r>
            <a:endParaRPr sz="2414"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14" name="Google Shape;414;p46"/>
          <p:cNvSpPr/>
          <p:nvPr/>
        </p:nvSpPr>
        <p:spPr>
          <a:xfrm>
            <a:off x="629775" y="839950"/>
            <a:ext cx="1578300" cy="81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2000" tIns="92000" rIns="92000" bIns="9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8">
              <a:solidFill>
                <a:schemeClr val="lt1"/>
              </a:solidFill>
            </a:endParaRPr>
          </a:p>
        </p:txBody>
      </p:sp>
      <p:sp>
        <p:nvSpPr>
          <p:cNvPr id="415" name="Google Shape;415;p46"/>
          <p:cNvSpPr txBox="1"/>
          <p:nvPr/>
        </p:nvSpPr>
        <p:spPr>
          <a:xfrm>
            <a:off x="0" y="1263225"/>
            <a:ext cx="3123900" cy="31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92000" rIns="92000" bIns="92000" anchor="t" anchorCtr="0">
            <a:spAutoFit/>
          </a:bodyPr>
          <a:lstStyle/>
          <a:p>
            <a:pPr marL="460027" lvl="0" indent="-318913" algn="l" rtl="0">
              <a:lnSpc>
                <a:spcPct val="115000"/>
              </a:lnSpc>
              <a:spcBef>
                <a:spcPts val="120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rbanist"/>
              <a:buChar char="●"/>
            </a:pPr>
            <a:r>
              <a:rPr lang="sl">
                <a:latin typeface="Urbanist"/>
                <a:ea typeface="Urbanist"/>
                <a:cs typeface="Urbanist"/>
                <a:sym typeface="Urbanist"/>
              </a:rPr>
              <a:t>Povezava planiranja v celoten MES sistem (</a:t>
            </a:r>
            <a:r>
              <a:rPr lang="sl" b="1">
                <a:latin typeface="Urbanist"/>
                <a:ea typeface="Urbanist"/>
                <a:cs typeface="Urbanist"/>
                <a:sym typeface="Urbanist"/>
              </a:rPr>
              <a:t>beleženje</a:t>
            </a:r>
            <a:r>
              <a:rPr lang="sl">
                <a:latin typeface="Urbanist"/>
                <a:ea typeface="Urbanist"/>
                <a:cs typeface="Urbanist"/>
                <a:sym typeface="Urbanist"/>
              </a:rPr>
              <a:t>)</a:t>
            </a:r>
            <a:endParaRPr>
              <a:latin typeface="Urbanist"/>
              <a:ea typeface="Urbanist"/>
              <a:cs typeface="Urbanist"/>
              <a:sym typeface="Urbanist"/>
            </a:endParaRPr>
          </a:p>
          <a:p>
            <a:pPr marL="460027" lvl="0" indent="-31891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rbanist"/>
              <a:buChar char="●"/>
            </a:pPr>
            <a:r>
              <a:rPr lang="sl">
                <a:latin typeface="Urbanist"/>
                <a:ea typeface="Urbanist"/>
                <a:cs typeface="Urbanist"/>
                <a:sym typeface="Urbanist"/>
              </a:rPr>
              <a:t>Avtomatsko pridobivanje </a:t>
            </a:r>
            <a:r>
              <a:rPr lang="sl" b="1">
                <a:latin typeface="Urbanist"/>
                <a:ea typeface="Urbanist"/>
                <a:cs typeface="Urbanist"/>
                <a:sym typeface="Urbanist"/>
              </a:rPr>
              <a:t>točnih</a:t>
            </a:r>
            <a:r>
              <a:rPr lang="sl"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sl" b="1">
                <a:latin typeface="Urbanist"/>
                <a:ea typeface="Urbanist"/>
                <a:cs typeface="Urbanist"/>
                <a:sym typeface="Urbanist"/>
              </a:rPr>
              <a:t>časov</a:t>
            </a:r>
            <a:r>
              <a:rPr lang="sl">
                <a:latin typeface="Urbanist"/>
                <a:ea typeface="Urbanist"/>
                <a:cs typeface="Urbanist"/>
                <a:sym typeface="Urbanist"/>
              </a:rPr>
              <a:t> posameznih obdelav - bolšji podatki za </a:t>
            </a:r>
            <a:r>
              <a:rPr lang="sl" b="1">
                <a:latin typeface="Urbanist"/>
                <a:ea typeface="Urbanist"/>
                <a:cs typeface="Urbanist"/>
                <a:sym typeface="Urbanist"/>
              </a:rPr>
              <a:t>učenje</a:t>
            </a:r>
            <a:r>
              <a:rPr lang="sl">
                <a:latin typeface="Urbanist"/>
                <a:ea typeface="Urbanist"/>
                <a:cs typeface="Urbanist"/>
                <a:sym typeface="Urbanist"/>
              </a:rPr>
              <a:t>.</a:t>
            </a:r>
            <a:endParaRPr b="1"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60027" lvl="0" indent="-31891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rbanist"/>
              <a:buChar char="●"/>
            </a:pPr>
            <a:r>
              <a:rPr lang="sl">
                <a:latin typeface="Urbanist"/>
                <a:ea typeface="Urbanist"/>
                <a:cs typeface="Urbanist"/>
                <a:sym typeface="Urbanist"/>
              </a:rPr>
              <a:t>Večja </a:t>
            </a:r>
            <a:r>
              <a:rPr lang="sl" b="1">
                <a:latin typeface="Urbanist"/>
                <a:ea typeface="Urbanist"/>
                <a:cs typeface="Urbanist"/>
                <a:sym typeface="Urbanist"/>
              </a:rPr>
              <a:t>natančnost</a:t>
            </a:r>
            <a:r>
              <a:rPr lang="sl">
                <a:latin typeface="Urbanist"/>
                <a:ea typeface="Urbanist"/>
                <a:cs typeface="Urbanist"/>
                <a:sym typeface="Urbanist"/>
              </a:rPr>
              <a:t> pri planiranih časih. </a:t>
            </a:r>
            <a:endParaRPr>
              <a:latin typeface="Urbanist"/>
              <a:ea typeface="Urbanist"/>
              <a:cs typeface="Urbanist"/>
              <a:sym typeface="Urbanist"/>
            </a:endParaRPr>
          </a:p>
          <a:p>
            <a:pPr marL="460027" lvl="0" indent="-31891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Urbanist"/>
              <a:buChar char="●"/>
            </a:pPr>
            <a:r>
              <a:rPr lang="sl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Razporejanje prostih kapacitet glede na predvidene čase na posameznem stroju.</a:t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60027" lvl="0" indent="-31891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Char char="●"/>
            </a:pPr>
            <a:r>
              <a:rPr lang="sl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Planiranje proizvodnje </a:t>
            </a:r>
            <a:r>
              <a:rPr lang="sl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direktno</a:t>
            </a:r>
            <a:r>
              <a:rPr lang="sl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 iz 3D modela orodja.</a:t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16" name="Google Shape;416;p46"/>
          <p:cNvSpPr/>
          <p:nvPr/>
        </p:nvSpPr>
        <p:spPr>
          <a:xfrm>
            <a:off x="3266200" y="4026725"/>
            <a:ext cx="5877600" cy="794100"/>
          </a:xfrm>
          <a:prstGeom prst="rect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EEFF41"/>
              </a:highlight>
            </a:endParaRPr>
          </a:p>
        </p:txBody>
      </p:sp>
      <p:sp>
        <p:nvSpPr>
          <p:cNvPr id="417" name="Google Shape;417;p46"/>
          <p:cNvSpPr txBox="1"/>
          <p:nvPr/>
        </p:nvSpPr>
        <p:spPr>
          <a:xfrm>
            <a:off x="3394000" y="4059125"/>
            <a:ext cx="56220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l" sz="1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Ocena: Boljše planiranje omogoča do 15% boljšo izrabo proizvodnih zmogljivosti. </a:t>
            </a:r>
            <a:endParaRPr sz="1800">
              <a:solidFill>
                <a:srgbClr val="585858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47" title="title-abstract-technology-analytics-background-gray-light-blue (1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47"/>
          <p:cNvSpPr/>
          <p:nvPr/>
        </p:nvSpPr>
        <p:spPr>
          <a:xfrm>
            <a:off x="0" y="-7950"/>
            <a:ext cx="9144000" cy="5159400"/>
          </a:xfrm>
          <a:prstGeom prst="rect">
            <a:avLst/>
          </a:prstGeom>
          <a:solidFill>
            <a:srgbClr val="FFFFFF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424" name="Google Shape;424;p47"/>
          <p:cNvSpPr txBox="1"/>
          <p:nvPr/>
        </p:nvSpPr>
        <p:spPr>
          <a:xfrm>
            <a:off x="1459883" y="3428316"/>
            <a:ext cx="6056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Urbanist"/>
              <a:buNone/>
            </a:pPr>
            <a:r>
              <a:rPr lang="sl" sz="2000" i="1" u="sng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Borut Terpinc</a:t>
            </a:r>
            <a:endParaRPr i="1" u="sng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pic>
        <p:nvPicPr>
          <p:cNvPr id="425" name="Google Shape;425;p47" descr="Star 2.pngGoogle Shape;5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3249085" y="1436172"/>
            <a:ext cx="424152" cy="424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47" descr="Star 2.pngGoogle Shape;5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3127996" y="1810597"/>
            <a:ext cx="201127" cy="201127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47"/>
          <p:cNvSpPr txBox="1"/>
          <p:nvPr/>
        </p:nvSpPr>
        <p:spPr>
          <a:xfrm>
            <a:off x="3053083" y="4027766"/>
            <a:ext cx="30330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rbanist"/>
              <a:buNone/>
            </a:pPr>
            <a:r>
              <a:rPr lang="sl" sz="12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Vodja digitalizacije in AI</a:t>
            </a:r>
            <a:endParaRPr sz="12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rbanist"/>
              <a:buNone/>
            </a:pPr>
            <a:r>
              <a:rPr lang="sl" sz="1300" u="sng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borut.terpinc@kalmia.si</a:t>
            </a:r>
            <a:endParaRPr sz="13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rbanist"/>
              <a:buNone/>
            </a:pPr>
            <a:endParaRPr sz="10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28" name="Google Shape;428;p47"/>
          <p:cNvSpPr txBox="1"/>
          <p:nvPr/>
        </p:nvSpPr>
        <p:spPr>
          <a:xfrm>
            <a:off x="2856224" y="1518864"/>
            <a:ext cx="326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Urbanist"/>
              <a:buNone/>
            </a:pPr>
            <a:r>
              <a:rPr lang="sl" sz="1800" u="sng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www.kalmia.si</a:t>
            </a:r>
            <a:endParaRPr sz="22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pic>
        <p:nvPicPr>
          <p:cNvPr id="429" name="Google Shape;429;p47" title="Frame 40.png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88109" y="941637"/>
            <a:ext cx="2967782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47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42725" y="3428325"/>
            <a:ext cx="201125" cy="20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47" title="qrcode (1)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856475" y="2073000"/>
            <a:ext cx="1262900" cy="126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/>
        </p:nvSpPr>
        <p:spPr>
          <a:xfrm>
            <a:off x="541800" y="352075"/>
            <a:ext cx="5726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</a:pPr>
            <a:r>
              <a:rPr lang="sl" sz="24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ŽELJE KALMIA NAROČNIKOV</a:t>
            </a:r>
            <a:endParaRPr sz="2400"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grpSp>
        <p:nvGrpSpPr>
          <p:cNvPr id="124" name="Google Shape;124;p24"/>
          <p:cNvGrpSpPr/>
          <p:nvPr/>
        </p:nvGrpSpPr>
        <p:grpSpPr>
          <a:xfrm>
            <a:off x="254024" y="1685805"/>
            <a:ext cx="4490302" cy="2182336"/>
            <a:chOff x="4482424" y="1480580"/>
            <a:chExt cx="4490302" cy="2182336"/>
          </a:xfrm>
        </p:grpSpPr>
        <p:grpSp>
          <p:nvGrpSpPr>
            <p:cNvPr id="125" name="Google Shape;125;p24"/>
            <p:cNvGrpSpPr/>
            <p:nvPr/>
          </p:nvGrpSpPr>
          <p:grpSpPr>
            <a:xfrm>
              <a:off x="4482424" y="1480580"/>
              <a:ext cx="4297122" cy="2182336"/>
              <a:chOff x="985800" y="1517700"/>
              <a:chExt cx="6048025" cy="3071550"/>
            </a:xfrm>
          </p:grpSpPr>
          <p:pic>
            <p:nvPicPr>
              <p:cNvPr id="126" name="Google Shape;126;p24" descr="Google Shape;83;p1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004846" y="3455191"/>
                <a:ext cx="1244955" cy="25759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7" name="Google Shape;127;p24" descr="Google Shape;84;p15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233326" y="2548084"/>
                <a:ext cx="860051" cy="3541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8" name="Google Shape;128;p24" descr="Google Shape;85;p15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985800" y="2520334"/>
                <a:ext cx="860045" cy="44820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9" name="Google Shape;129;p24" descr="Google Shape;87;p15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551242" y="2436110"/>
                <a:ext cx="634960" cy="6166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0" name="Google Shape;130;p24" descr="Google Shape;88;p15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021500" y="1643586"/>
                <a:ext cx="788643" cy="4102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1" name="Google Shape;131;p24" descr="Google Shape;92;p15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4655848" y="1785065"/>
                <a:ext cx="1092938" cy="12737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2" name="Google Shape;132;p24" descr="Google Shape;93;p15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3354653" y="1693963"/>
                <a:ext cx="1062492" cy="30955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3" name="Google Shape;133;p24" title="ETI.png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2111346" y="1523243"/>
                <a:ext cx="942104" cy="7489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4" name="Google Shape;134;p24" title="zymzo logo.png"/>
              <p:cNvPicPr preferRelativeResize="0"/>
              <p:nvPr/>
            </p:nvPicPr>
            <p:blipFill>
              <a:blip r:embed="rId11">
                <a:alphaModFix/>
              </a:blip>
              <a:stretch>
                <a:fillRect/>
              </a:stretch>
            </p:blipFill>
            <p:spPr>
              <a:xfrm>
                <a:off x="4313042" y="4209709"/>
                <a:ext cx="1102282" cy="2664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5" name="Google Shape;135;p24" title="perutnina ptuj.png"/>
              <p:cNvPicPr preferRelativeResize="0"/>
              <p:nvPr/>
            </p:nvPicPr>
            <p:blipFill>
              <a:blip r:embed="rId12">
                <a:alphaModFix/>
              </a:blip>
              <a:stretch>
                <a:fillRect/>
              </a:stretch>
            </p:blipFill>
            <p:spPr>
              <a:xfrm>
                <a:off x="6081730" y="1517700"/>
                <a:ext cx="782572" cy="7600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6" name="Google Shape;136;p24" title="alpox.png"/>
              <p:cNvPicPr preferRelativeResize="0"/>
              <p:nvPr/>
            </p:nvPicPr>
            <p:blipFill>
              <a:blip r:embed="rId13">
                <a:alphaModFix/>
              </a:blip>
              <a:stretch>
                <a:fillRect/>
              </a:stretch>
            </p:blipFill>
            <p:spPr>
              <a:xfrm>
                <a:off x="4534818" y="2589657"/>
                <a:ext cx="1213966" cy="30955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7" name="Google Shape;137;p24" title="atlantic grupa.png"/>
              <p:cNvPicPr preferRelativeResize="0"/>
              <p:nvPr/>
            </p:nvPicPr>
            <p:blipFill>
              <a:blip r:embed="rId14">
                <a:alphaModFix/>
              </a:blip>
              <a:stretch>
                <a:fillRect/>
              </a:stretch>
            </p:blipFill>
            <p:spPr>
              <a:xfrm>
                <a:off x="5838415" y="4078069"/>
                <a:ext cx="1195410" cy="40010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8" name="Google Shape;138;p24" title="download.png"/>
              <p:cNvPicPr preferRelativeResize="0"/>
              <p:nvPr/>
            </p:nvPicPr>
            <p:blipFill>
              <a:blip r:embed="rId15">
                <a:alphaModFix/>
              </a:blip>
              <a:stretch>
                <a:fillRect/>
              </a:stretch>
            </p:blipFill>
            <p:spPr>
              <a:xfrm>
                <a:off x="3158402" y="3248090"/>
                <a:ext cx="1340855" cy="7224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9" name="Google Shape;139;p24" title="iskratel.png"/>
              <p:cNvPicPr preferRelativeResize="0"/>
              <p:nvPr/>
            </p:nvPicPr>
            <p:blipFill>
              <a:blip r:embed="rId16">
                <a:alphaModFix/>
              </a:blip>
              <a:stretch>
                <a:fillRect/>
              </a:stretch>
            </p:blipFill>
            <p:spPr>
              <a:xfrm>
                <a:off x="6038109" y="2277715"/>
                <a:ext cx="961166" cy="9334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0" name="Google Shape;140;p24" title="planica.png"/>
              <p:cNvPicPr preferRelativeResize="0"/>
              <p:nvPr/>
            </p:nvPicPr>
            <p:blipFill>
              <a:blip r:embed="rId17">
                <a:alphaModFix/>
              </a:blip>
              <a:stretch>
                <a:fillRect/>
              </a:stretch>
            </p:blipFill>
            <p:spPr>
              <a:xfrm>
                <a:off x="1051533" y="4096655"/>
                <a:ext cx="1268054" cy="49259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1" name="Google Shape;141;p24" title="weiler.png"/>
              <p:cNvPicPr preferRelativeResize="0"/>
              <p:nvPr/>
            </p:nvPicPr>
            <p:blipFill>
              <a:blip r:embed="rId18">
                <a:alphaModFix/>
              </a:blip>
              <a:stretch>
                <a:fillRect/>
              </a:stretch>
            </p:blipFill>
            <p:spPr>
              <a:xfrm>
                <a:off x="1021508" y="3244489"/>
                <a:ext cx="1577591" cy="4925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2" name="Google Shape;142;p24" title="big bang.png"/>
              <p:cNvPicPr preferRelativeResize="0"/>
              <p:nvPr/>
            </p:nvPicPr>
            <p:blipFill>
              <a:blip r:embed="rId19">
                <a:alphaModFix/>
              </a:blip>
              <a:stretch>
                <a:fillRect/>
              </a:stretch>
            </p:blipFill>
            <p:spPr>
              <a:xfrm>
                <a:off x="2812746" y="4146275"/>
                <a:ext cx="1234348" cy="3933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43" name="Google Shape;143;p24"/>
            <p:cNvSpPr/>
            <p:nvPr/>
          </p:nvSpPr>
          <p:spPr>
            <a:xfrm>
              <a:off x="8079837" y="2204058"/>
              <a:ext cx="753000" cy="313200"/>
            </a:xfrm>
            <a:prstGeom prst="rect">
              <a:avLst/>
            </a:prstGeom>
            <a:solidFill>
              <a:schemeClr val="lt1"/>
            </a:solidFill>
            <a:ln w="58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5650" tIns="55650" rIns="55650" bIns="556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52">
                <a:solidFill>
                  <a:schemeClr val="lt1"/>
                </a:solidFill>
              </a:endParaRPr>
            </a:p>
          </p:txBody>
        </p:sp>
        <p:pic>
          <p:nvPicPr>
            <p:cNvPr id="144" name="Google Shape;144;p24"/>
            <p:cNvPicPr preferRelativeResize="0"/>
            <p:nvPr/>
          </p:nvPicPr>
          <p:blipFill>
            <a:blip r:embed="rId20">
              <a:alphaModFix/>
            </a:blip>
            <a:stretch>
              <a:fillRect/>
            </a:stretch>
          </p:blipFill>
          <p:spPr>
            <a:xfrm>
              <a:off x="8000367" y="2269701"/>
              <a:ext cx="972359" cy="1818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Google Shape;145;p24"/>
            <p:cNvSpPr/>
            <p:nvPr/>
          </p:nvSpPr>
          <p:spPr>
            <a:xfrm>
              <a:off x="4488304" y="1551051"/>
              <a:ext cx="646200" cy="313200"/>
            </a:xfrm>
            <a:prstGeom prst="rect">
              <a:avLst/>
            </a:prstGeom>
            <a:solidFill>
              <a:schemeClr val="lt1"/>
            </a:solidFill>
            <a:ln w="58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5650" tIns="55650" rIns="55650" bIns="556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52"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  <p:pic>
          <p:nvPicPr>
            <p:cNvPr id="146" name="Google Shape;146;p24"/>
            <p:cNvPicPr preferRelativeResize="0"/>
            <p:nvPr/>
          </p:nvPicPr>
          <p:blipFill>
            <a:blip r:embed="rId21">
              <a:alphaModFix/>
            </a:blip>
            <a:stretch>
              <a:fillRect/>
            </a:stretch>
          </p:blipFill>
          <p:spPr>
            <a:xfrm>
              <a:off x="4488304" y="1551051"/>
              <a:ext cx="558027" cy="484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24"/>
            <p:cNvPicPr preferRelativeResize="0"/>
            <p:nvPr/>
          </p:nvPicPr>
          <p:blipFill>
            <a:blip r:embed="rId22">
              <a:alphaModFix/>
            </a:blip>
            <a:stretch>
              <a:fillRect/>
            </a:stretch>
          </p:blipFill>
          <p:spPr>
            <a:xfrm>
              <a:off x="8379003" y="2819771"/>
              <a:ext cx="558026" cy="2981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24"/>
            <p:cNvSpPr/>
            <p:nvPr/>
          </p:nvSpPr>
          <p:spPr>
            <a:xfrm>
              <a:off x="6111109" y="1553272"/>
              <a:ext cx="861600" cy="386400"/>
            </a:xfrm>
            <a:prstGeom prst="rect">
              <a:avLst/>
            </a:prstGeom>
            <a:solidFill>
              <a:schemeClr val="lt1"/>
            </a:solidFill>
            <a:ln w="58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5650" tIns="55650" rIns="55650" bIns="556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52">
                <a:solidFill>
                  <a:schemeClr val="lt1"/>
                </a:solidFill>
              </a:endParaRPr>
            </a:p>
          </p:txBody>
        </p:sp>
        <p:pic>
          <p:nvPicPr>
            <p:cNvPr id="149" name="Google Shape;149;p24"/>
            <p:cNvPicPr preferRelativeResize="0"/>
            <p:nvPr/>
          </p:nvPicPr>
          <p:blipFill rotWithShape="1">
            <a:blip r:embed="rId23">
              <a:alphaModFix/>
            </a:blip>
            <a:srcRect l="7102" t="28886" r="4017" b="32920"/>
            <a:stretch/>
          </p:blipFill>
          <p:spPr>
            <a:xfrm>
              <a:off x="6111108" y="1561451"/>
              <a:ext cx="861439" cy="3701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24"/>
          <p:cNvSpPr txBox="1"/>
          <p:nvPr/>
        </p:nvSpPr>
        <p:spPr>
          <a:xfrm>
            <a:off x="5096175" y="1704625"/>
            <a:ext cx="3865500" cy="21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0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OPTIMIZACIJA PROCESOV</a:t>
            </a:r>
            <a:endParaRPr sz="2000"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sl" sz="1800">
                <a:solidFill>
                  <a:schemeClr val="dk1"/>
                </a:solidFill>
                <a:latin typeface="Urbanist Light"/>
                <a:ea typeface="Urbanist Light"/>
                <a:cs typeface="Urbanist Light"/>
                <a:sym typeface="Urbanist Light"/>
              </a:rPr>
              <a:t>INFORMACIJSKA ARHITEKTURA</a:t>
            </a:r>
            <a:endParaRPr sz="1800">
              <a:solidFill>
                <a:schemeClr val="dk1"/>
              </a:solidFill>
              <a:latin typeface="Urbanist Light"/>
              <a:ea typeface="Urbanist Light"/>
              <a:cs typeface="Urbanist Light"/>
              <a:sym typeface="Urbanist Light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sl" sz="1800">
                <a:solidFill>
                  <a:schemeClr val="dk1"/>
                </a:solidFill>
                <a:latin typeface="Urbanist Light"/>
                <a:ea typeface="Urbanist Light"/>
                <a:cs typeface="Urbanist Light"/>
                <a:sym typeface="Urbanist Light"/>
              </a:rPr>
              <a:t>STROJNO UČENJE</a:t>
            </a:r>
            <a:endParaRPr sz="1800">
              <a:solidFill>
                <a:schemeClr val="dk1"/>
              </a:solidFill>
              <a:latin typeface="Urbanist Light"/>
              <a:ea typeface="Urbanist Light"/>
              <a:cs typeface="Urbanist Light"/>
              <a:sym typeface="Urbanist Light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sl" sz="1800">
                <a:solidFill>
                  <a:schemeClr val="dk1"/>
                </a:solidFill>
                <a:latin typeface="Urbanist Light"/>
                <a:ea typeface="Urbanist Light"/>
                <a:cs typeface="Urbanist Light"/>
                <a:sym typeface="Urbanist Light"/>
              </a:rPr>
              <a:t>UMETNA INTELIGENCA</a:t>
            </a:r>
            <a:endParaRPr sz="1800">
              <a:solidFill>
                <a:schemeClr val="dk1"/>
              </a:solidFill>
              <a:latin typeface="Urbanist Light"/>
              <a:ea typeface="Urbanist Light"/>
              <a:cs typeface="Urbanist Light"/>
              <a:sym typeface="Urbanist Light"/>
            </a:endParaRPr>
          </a:p>
        </p:txBody>
      </p:sp>
      <p:pic>
        <p:nvPicPr>
          <p:cNvPr id="151" name="Google Shape;151;p24" descr="Google Shape;105;p17">
            <a:hlinkClick r:id="rId24"/>
          </p:cNvPr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7367731" y="4924857"/>
            <a:ext cx="1450492" cy="163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4" title="Frame 40.png">
            <a:hlinkClick r:id="rId24"/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7180850" y="4864796"/>
            <a:ext cx="1824249" cy="28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4"/>
          <p:cNvSpPr/>
          <p:nvPr/>
        </p:nvSpPr>
        <p:spPr>
          <a:xfrm>
            <a:off x="619025" y="787775"/>
            <a:ext cx="848400" cy="74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54" name="Google Shape;154;p24"/>
          <p:cNvSpPr/>
          <p:nvPr/>
        </p:nvSpPr>
        <p:spPr>
          <a:xfrm>
            <a:off x="5207850" y="2150950"/>
            <a:ext cx="1719000" cy="74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5" title="abstract-technology-analytics-background-gray-light-blu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8929"/>
            <a:ext cx="9144003" cy="512564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5"/>
          <p:cNvSpPr/>
          <p:nvPr/>
        </p:nvSpPr>
        <p:spPr>
          <a:xfrm>
            <a:off x="-125" y="7000"/>
            <a:ext cx="9144000" cy="5143500"/>
          </a:xfrm>
          <a:prstGeom prst="rect">
            <a:avLst/>
          </a:prstGeom>
          <a:solidFill>
            <a:srgbClr val="FFFFFF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61" name="Google Shape;161;p25"/>
          <p:cNvSpPr txBox="1"/>
          <p:nvPr/>
        </p:nvSpPr>
        <p:spPr>
          <a:xfrm>
            <a:off x="534625" y="363850"/>
            <a:ext cx="7566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</a:pPr>
            <a:r>
              <a:rPr lang="sl" sz="24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ZAKAJ UMETNA INTELIGENCA V VAŠEM PODJETJU?</a:t>
            </a:r>
            <a:endParaRPr sz="2400"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62" name="Google Shape;162;p25"/>
          <p:cNvSpPr txBox="1"/>
          <p:nvPr/>
        </p:nvSpPr>
        <p:spPr>
          <a:xfrm>
            <a:off x="534625" y="1530300"/>
            <a:ext cx="5847600" cy="23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l" sz="16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Povečanje učinkovitosti na posameznih dnevnih opravilih (do 50%)</a:t>
            </a:r>
            <a:endParaRPr sz="16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sl" sz="16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Nižje investicije v drage IT rešitve ali njihove nadgradnje (ERP, CRM…) z učinkovitejšo digitalizacijo procesov  (do 80% ceneje)</a:t>
            </a:r>
            <a:endParaRPr sz="16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●"/>
            </a:pPr>
            <a:r>
              <a:rPr lang="sl" sz="16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Povečana konkurenčnost (več kot 30% vsakodnevnih opravil bo v prihodnjih letih prevzela UI)</a:t>
            </a:r>
            <a:endParaRPr sz="16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63" name="Google Shape;163;p25"/>
          <p:cNvSpPr/>
          <p:nvPr/>
        </p:nvSpPr>
        <p:spPr>
          <a:xfrm>
            <a:off x="5316753" y="797725"/>
            <a:ext cx="2487900" cy="6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164" name="Google Shape;164;p25" title="Frame 40.pn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80850" y="4864796"/>
            <a:ext cx="1824249" cy="28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6" title="abstract-technology-analytics-background-gray-light-blu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8929"/>
            <a:ext cx="9144003" cy="512564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6"/>
          <p:cNvSpPr/>
          <p:nvPr/>
        </p:nvSpPr>
        <p:spPr>
          <a:xfrm>
            <a:off x="-125" y="7000"/>
            <a:ext cx="9144000" cy="5143500"/>
          </a:xfrm>
          <a:prstGeom prst="rect">
            <a:avLst/>
          </a:prstGeom>
          <a:solidFill>
            <a:srgbClr val="FFFFFF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71" name="Google Shape;171;p26"/>
          <p:cNvSpPr txBox="1"/>
          <p:nvPr/>
        </p:nvSpPr>
        <p:spPr>
          <a:xfrm>
            <a:off x="534625" y="363850"/>
            <a:ext cx="3173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</a:pPr>
            <a:r>
              <a:rPr lang="sl" sz="24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POSTOPNA UVEDBA</a:t>
            </a:r>
            <a:endParaRPr sz="2400"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72" name="Google Shape;172;p26"/>
          <p:cNvSpPr txBox="1"/>
          <p:nvPr/>
        </p:nvSpPr>
        <p:spPr>
          <a:xfrm>
            <a:off x="1745927" y="1381850"/>
            <a:ext cx="307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l" sz="18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Brezplačen posvet</a:t>
            </a:r>
            <a:endParaRPr sz="1800"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73" name="Google Shape;173;p26"/>
          <p:cNvSpPr/>
          <p:nvPr/>
        </p:nvSpPr>
        <p:spPr>
          <a:xfrm>
            <a:off x="646451" y="813175"/>
            <a:ext cx="1565100" cy="6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74" name="Google Shape;174;p26"/>
          <p:cNvSpPr txBox="1"/>
          <p:nvPr/>
        </p:nvSpPr>
        <p:spPr>
          <a:xfrm>
            <a:off x="1300352" y="1071725"/>
            <a:ext cx="654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l" sz="3000" b="1">
                <a:solidFill>
                  <a:schemeClr val="accent6"/>
                </a:solidFill>
                <a:latin typeface="Space Grotesk"/>
                <a:ea typeface="Space Grotesk"/>
                <a:cs typeface="Space Grotesk"/>
                <a:sym typeface="Space Grotesk"/>
              </a:rPr>
              <a:t>01</a:t>
            </a:r>
            <a:endParaRPr sz="3000" b="1">
              <a:solidFill>
                <a:schemeClr val="accent6"/>
              </a:solidFill>
            </a:endParaRPr>
          </a:p>
        </p:txBody>
      </p:sp>
      <p:sp>
        <p:nvSpPr>
          <p:cNvPr id="175" name="Google Shape;175;p26"/>
          <p:cNvSpPr txBox="1"/>
          <p:nvPr/>
        </p:nvSpPr>
        <p:spPr>
          <a:xfrm>
            <a:off x="1745927" y="2041519"/>
            <a:ext cx="307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l" sz="18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Analiza ali delavnice</a:t>
            </a:r>
            <a:endParaRPr sz="1800"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76" name="Google Shape;176;p26"/>
          <p:cNvSpPr txBox="1"/>
          <p:nvPr/>
        </p:nvSpPr>
        <p:spPr>
          <a:xfrm>
            <a:off x="1279777" y="1731375"/>
            <a:ext cx="1028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l" sz="3000" b="1">
                <a:solidFill>
                  <a:schemeClr val="accent6"/>
                </a:solidFill>
                <a:latin typeface="Space Grotesk"/>
                <a:ea typeface="Space Grotesk"/>
                <a:cs typeface="Space Grotesk"/>
                <a:sym typeface="Space Grotesk"/>
              </a:rPr>
              <a:t>02</a:t>
            </a:r>
            <a:endParaRPr sz="3000" b="1">
              <a:solidFill>
                <a:schemeClr val="accent6"/>
              </a:solidFill>
            </a:endParaRPr>
          </a:p>
        </p:txBody>
      </p:sp>
      <p:sp>
        <p:nvSpPr>
          <p:cNvPr id="177" name="Google Shape;177;p26"/>
          <p:cNvSpPr txBox="1"/>
          <p:nvPr/>
        </p:nvSpPr>
        <p:spPr>
          <a:xfrm>
            <a:off x="1745927" y="2701188"/>
            <a:ext cx="307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l" sz="18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Postavitev prototipa</a:t>
            </a:r>
            <a:endParaRPr sz="1800"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78" name="Google Shape;178;p26"/>
          <p:cNvSpPr txBox="1"/>
          <p:nvPr/>
        </p:nvSpPr>
        <p:spPr>
          <a:xfrm>
            <a:off x="1745927" y="3360856"/>
            <a:ext cx="378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l" sz="18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Produkcijska verzija</a:t>
            </a:r>
            <a:endParaRPr sz="1800"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79" name="Google Shape;179;p26"/>
          <p:cNvSpPr txBox="1"/>
          <p:nvPr/>
        </p:nvSpPr>
        <p:spPr>
          <a:xfrm>
            <a:off x="1745927" y="4020525"/>
            <a:ext cx="364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l" sz="18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Razširitev in izboljšave</a:t>
            </a:r>
            <a:endParaRPr sz="1800" b="1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80" name="Google Shape;180;p26"/>
          <p:cNvSpPr txBox="1"/>
          <p:nvPr/>
        </p:nvSpPr>
        <p:spPr>
          <a:xfrm>
            <a:off x="1279777" y="2391025"/>
            <a:ext cx="1028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l" sz="3000" b="1">
                <a:solidFill>
                  <a:schemeClr val="accent6"/>
                </a:solidFill>
                <a:latin typeface="Space Grotesk"/>
                <a:ea typeface="Space Grotesk"/>
                <a:cs typeface="Space Grotesk"/>
                <a:sym typeface="Space Grotesk"/>
              </a:rPr>
              <a:t>03</a:t>
            </a:r>
            <a:endParaRPr sz="3000" b="1">
              <a:solidFill>
                <a:schemeClr val="accent6"/>
              </a:solidFill>
            </a:endParaRPr>
          </a:p>
        </p:txBody>
      </p:sp>
      <p:sp>
        <p:nvSpPr>
          <p:cNvPr id="181" name="Google Shape;181;p26"/>
          <p:cNvSpPr txBox="1"/>
          <p:nvPr/>
        </p:nvSpPr>
        <p:spPr>
          <a:xfrm>
            <a:off x="1279777" y="3050675"/>
            <a:ext cx="1028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l" sz="3000" b="1">
                <a:solidFill>
                  <a:schemeClr val="accent6"/>
                </a:solidFill>
                <a:latin typeface="Space Grotesk"/>
                <a:ea typeface="Space Grotesk"/>
                <a:cs typeface="Space Grotesk"/>
                <a:sym typeface="Space Grotesk"/>
              </a:rPr>
              <a:t>04</a:t>
            </a:r>
            <a:endParaRPr sz="3000" b="1">
              <a:solidFill>
                <a:schemeClr val="accent6"/>
              </a:solidFill>
            </a:endParaRPr>
          </a:p>
        </p:txBody>
      </p:sp>
      <p:sp>
        <p:nvSpPr>
          <p:cNvPr id="182" name="Google Shape;182;p26"/>
          <p:cNvSpPr txBox="1"/>
          <p:nvPr/>
        </p:nvSpPr>
        <p:spPr>
          <a:xfrm>
            <a:off x="1279777" y="3710325"/>
            <a:ext cx="1028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l" sz="3000" b="1">
                <a:solidFill>
                  <a:schemeClr val="accent6"/>
                </a:solidFill>
                <a:latin typeface="Space Grotesk"/>
                <a:ea typeface="Space Grotesk"/>
                <a:cs typeface="Space Grotesk"/>
                <a:sym typeface="Space Grotesk"/>
              </a:rPr>
              <a:t>05</a:t>
            </a:r>
            <a:endParaRPr sz="3000" b="1">
              <a:solidFill>
                <a:schemeClr val="accent6"/>
              </a:solidFill>
            </a:endParaRPr>
          </a:p>
        </p:txBody>
      </p:sp>
      <p:pic>
        <p:nvPicPr>
          <p:cNvPr id="183" name="Google Shape;183;p26" title="Frame 40.pn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80850" y="4864796"/>
            <a:ext cx="1824249" cy="28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6"/>
          <p:cNvSpPr txBox="1"/>
          <p:nvPr/>
        </p:nvSpPr>
        <p:spPr>
          <a:xfrm>
            <a:off x="5106600" y="1467863"/>
            <a:ext cx="4037400" cy="3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9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NAŠA PREDNOST</a:t>
            </a:r>
            <a:endParaRPr sz="1900"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269999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sl" sz="16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CELOVIT</a:t>
            </a:r>
            <a:r>
              <a:rPr lang="sl" sz="1600">
                <a:solidFill>
                  <a:schemeClr val="dk1"/>
                </a:solidFill>
                <a:latin typeface="Urbanist Light"/>
                <a:ea typeface="Urbanist Light"/>
                <a:cs typeface="Urbanist Light"/>
                <a:sym typeface="Urbanist Light"/>
              </a:rPr>
              <a:t> PREGLED NAD PROCESI</a:t>
            </a:r>
            <a:endParaRPr sz="1600">
              <a:solidFill>
                <a:schemeClr val="dk1"/>
              </a:solidFill>
              <a:latin typeface="Urbanist Light"/>
              <a:ea typeface="Urbanist Light"/>
              <a:cs typeface="Urbanist Light"/>
              <a:sym typeface="Urbanist Light"/>
            </a:endParaRPr>
          </a:p>
          <a:p>
            <a:pPr marL="457200" lvl="0" indent="-18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1600">
                <a:solidFill>
                  <a:schemeClr val="dk1"/>
                </a:solidFill>
                <a:latin typeface="Urbanist Light"/>
                <a:ea typeface="Urbanist Light"/>
                <a:cs typeface="Urbanist Light"/>
                <a:sym typeface="Urbanist Light"/>
              </a:rPr>
              <a:t>PRILAGODITEV </a:t>
            </a:r>
            <a:r>
              <a:rPr lang="sl" sz="16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VAŠEMU</a:t>
            </a:r>
            <a:r>
              <a:rPr lang="sl" sz="1600">
                <a:solidFill>
                  <a:schemeClr val="dk1"/>
                </a:solidFill>
                <a:latin typeface="Urbanist Light"/>
                <a:ea typeface="Urbanist Light"/>
                <a:cs typeface="Urbanist Light"/>
                <a:sym typeface="Urbanist Light"/>
              </a:rPr>
              <a:t> PROCESU</a:t>
            </a:r>
            <a:endParaRPr sz="1600">
              <a:solidFill>
                <a:schemeClr val="dk1"/>
              </a:solidFill>
              <a:latin typeface="Urbanist Light"/>
              <a:ea typeface="Urbanist Light"/>
              <a:cs typeface="Urbanist Light"/>
              <a:sym typeface="Urbanist Light"/>
            </a:endParaRPr>
          </a:p>
          <a:p>
            <a:pPr marL="457200" lvl="0" indent="-18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1600">
                <a:solidFill>
                  <a:schemeClr val="dk1"/>
                </a:solidFill>
                <a:latin typeface="Urbanist Light"/>
                <a:ea typeface="Urbanist Light"/>
                <a:cs typeface="Urbanist Light"/>
                <a:sym typeface="Urbanist Light"/>
              </a:rPr>
              <a:t>STRATEGIJA DIGITALIZACIJE</a:t>
            </a:r>
            <a:endParaRPr sz="1600">
              <a:solidFill>
                <a:schemeClr val="dk1"/>
              </a:solidFill>
              <a:latin typeface="Urbanist Light"/>
              <a:ea typeface="Urbanist Light"/>
              <a:cs typeface="Urbanist Light"/>
              <a:sym typeface="Urbanist Light"/>
            </a:endParaRPr>
          </a:p>
          <a:p>
            <a:pPr marL="457200" lvl="0" indent="-18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sl" sz="1600">
                <a:solidFill>
                  <a:schemeClr val="dk1"/>
                </a:solidFill>
                <a:latin typeface="Urbanist Light"/>
                <a:ea typeface="Urbanist Light"/>
                <a:cs typeface="Urbanist Light"/>
                <a:sym typeface="Urbanist Light"/>
              </a:rPr>
              <a:t>INTEGRACIJE Z </a:t>
            </a:r>
            <a:r>
              <a:rPr lang="sl" sz="16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OBSTOJEČIMI</a:t>
            </a:r>
            <a:r>
              <a:rPr lang="sl" sz="1600">
                <a:solidFill>
                  <a:schemeClr val="dk1"/>
                </a:solidFill>
                <a:latin typeface="Urbanist Light"/>
                <a:ea typeface="Urbanist Light"/>
                <a:cs typeface="Urbanist Light"/>
                <a:sym typeface="Urbanist Light"/>
              </a:rPr>
              <a:t> SISTEMI</a:t>
            </a:r>
            <a:endParaRPr sz="1600">
              <a:solidFill>
                <a:schemeClr val="dk1"/>
              </a:solidFill>
              <a:latin typeface="Urbanist Light"/>
              <a:ea typeface="Urbanist Light"/>
              <a:cs typeface="Urbanist Light"/>
              <a:sym typeface="Urbanist Light"/>
            </a:endParaRPr>
          </a:p>
          <a:p>
            <a:pPr marL="457200" lvl="0" indent="-18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sl" sz="1600">
                <a:solidFill>
                  <a:schemeClr val="dk1"/>
                </a:solidFill>
                <a:latin typeface="Urbanist Light"/>
                <a:ea typeface="Urbanist Light"/>
                <a:cs typeface="Urbanist Light"/>
                <a:sym typeface="Urbanist Light"/>
              </a:rPr>
              <a:t>POZNAVANJE ERP, MES, WMS SISTEMOV </a:t>
            </a:r>
            <a:endParaRPr sz="1600">
              <a:solidFill>
                <a:schemeClr val="dk1"/>
              </a:solidFill>
              <a:latin typeface="Urbanist Light"/>
              <a:ea typeface="Urbanist Light"/>
              <a:cs typeface="Urbanist Light"/>
              <a:sym typeface="Urbanist Light"/>
            </a:endParaRPr>
          </a:p>
          <a:p>
            <a:pPr marL="457200" lvl="0" indent="-18720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Urbanist Light"/>
              <a:ea typeface="Urbanist Light"/>
              <a:cs typeface="Urbanist Light"/>
              <a:sym typeface="Urbanist Light"/>
            </a:endParaRPr>
          </a:p>
          <a:p>
            <a:pPr marL="457200" lvl="0" indent="-18720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Urbanist Light"/>
              <a:ea typeface="Urbanist Light"/>
              <a:cs typeface="Urbanist Light"/>
              <a:sym typeface="Urbanist Light"/>
            </a:endParaRPr>
          </a:p>
          <a:p>
            <a:pPr marL="269999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>
              <a:solidFill>
                <a:schemeClr val="dk1"/>
              </a:solidFill>
              <a:latin typeface="Urbanist Light"/>
              <a:ea typeface="Urbanist Light"/>
              <a:cs typeface="Urbanist Light"/>
              <a:sym typeface="Urbanist Light"/>
            </a:endParaRPr>
          </a:p>
        </p:txBody>
      </p:sp>
      <p:sp>
        <p:nvSpPr>
          <p:cNvPr id="185" name="Google Shape;185;p26"/>
          <p:cNvSpPr/>
          <p:nvPr/>
        </p:nvSpPr>
        <p:spPr>
          <a:xfrm>
            <a:off x="5888525" y="1843550"/>
            <a:ext cx="1161600" cy="66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7" title="abstract-technology-analytics-background-gray-light-blu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8929"/>
            <a:ext cx="9144003" cy="5125642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7"/>
          <p:cNvSpPr/>
          <p:nvPr/>
        </p:nvSpPr>
        <p:spPr>
          <a:xfrm>
            <a:off x="-125" y="7000"/>
            <a:ext cx="9144000" cy="5143500"/>
          </a:xfrm>
          <a:prstGeom prst="rect">
            <a:avLst/>
          </a:prstGeom>
          <a:solidFill>
            <a:srgbClr val="FFFFFF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92" name="Google Shape;192;p27"/>
          <p:cNvSpPr txBox="1"/>
          <p:nvPr/>
        </p:nvSpPr>
        <p:spPr>
          <a:xfrm>
            <a:off x="534625" y="363850"/>
            <a:ext cx="7716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</a:pPr>
            <a:r>
              <a:rPr lang="sl" sz="24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PRIPRAVLJENOST ZA UMETNO INTELIGENCO</a:t>
            </a:r>
            <a:endParaRPr sz="2400"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646450" y="813175"/>
            <a:ext cx="2367000" cy="6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194" name="Google Shape;194;p27" title="Frame 40.pn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80850" y="4864796"/>
            <a:ext cx="1824249" cy="28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 txBox="1"/>
          <p:nvPr/>
        </p:nvSpPr>
        <p:spPr>
          <a:xfrm>
            <a:off x="755850" y="1268975"/>
            <a:ext cx="7495500" cy="39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Urbanist"/>
              <a:buChar char="●"/>
            </a:pPr>
            <a:r>
              <a:rPr lang="sl" sz="19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Umetna inteligenca </a:t>
            </a:r>
            <a:r>
              <a:rPr lang="sl" sz="19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potrebuje podatke. </a:t>
            </a:r>
            <a:endParaRPr sz="19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Urbanist"/>
              <a:buChar char="●"/>
            </a:pPr>
            <a:r>
              <a:rPr lang="sl" sz="19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Kvaliteta podatkov </a:t>
            </a:r>
            <a:r>
              <a:rPr lang="sl" sz="19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je pomemben faktor uspešnosti rešitev umetne inteligence. </a:t>
            </a:r>
            <a:endParaRPr sz="19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Urbanist"/>
              <a:buChar char="●"/>
            </a:pPr>
            <a:r>
              <a:rPr lang="sl" sz="19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Lahko jo obravnavamo kot majhnega otroka </a:t>
            </a:r>
            <a:r>
              <a:rPr lang="sl" sz="19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- če jo bomo naučili napačno, bo znala napačno. </a:t>
            </a:r>
            <a:endParaRPr sz="19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Urbanist"/>
              <a:buChar char="●"/>
            </a:pPr>
            <a:r>
              <a:rPr lang="sl" sz="19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Kar se Janezek nauči, to Janezek zna!</a:t>
            </a:r>
            <a:br>
              <a:rPr lang="sl" sz="19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</a:br>
            <a:endParaRPr sz="19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Urbanist"/>
              <a:buChar char="●"/>
            </a:pPr>
            <a:r>
              <a:rPr lang="sl" sz="19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1. Korak za pri uporabi umetne inteligence so </a:t>
            </a:r>
            <a:r>
              <a:rPr lang="sl" sz="19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postavljeni sistemi,</a:t>
            </a:r>
            <a:r>
              <a:rPr lang="sl" sz="19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 ki vsebujejo podatke (MES, ERP, CRM, WMS, Dokumentni...) </a:t>
            </a:r>
            <a:endParaRPr sz="19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Urbanist"/>
              <a:buChar char="●"/>
            </a:pPr>
            <a:r>
              <a:rPr lang="sl" sz="19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Vzpostavitev informacijske arhitekture.</a:t>
            </a:r>
            <a:endParaRPr sz="19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/>
          <p:nvPr/>
        </p:nvSpPr>
        <p:spPr>
          <a:xfrm>
            <a:off x="0" y="1751525"/>
            <a:ext cx="3489600" cy="121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201" name="Google Shape;201;p28" descr="Star 2.pngGoogle Shape;5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206168" y="1073783"/>
            <a:ext cx="677735" cy="677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8" descr="Star 2.pngGoogle Shape;5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673945" y="1537878"/>
            <a:ext cx="321373" cy="321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8" title="Frame 40.png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7350" y="1413371"/>
            <a:ext cx="1824249" cy="28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8" title="Frame 42.png"/>
          <p:cNvPicPr preferRelativeResize="0"/>
          <p:nvPr/>
        </p:nvPicPr>
        <p:blipFill rotWithShape="1">
          <a:blip r:embed="rId7">
            <a:alphaModFix/>
          </a:blip>
          <a:srcRect r="65466"/>
          <a:stretch/>
        </p:blipFill>
        <p:spPr>
          <a:xfrm>
            <a:off x="1749052" y="1337000"/>
            <a:ext cx="1782550" cy="20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8"/>
          <p:cNvSpPr txBox="1"/>
          <p:nvPr/>
        </p:nvSpPr>
        <p:spPr>
          <a:xfrm>
            <a:off x="3610075" y="1683875"/>
            <a:ext cx="51609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3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Sheets2App</a:t>
            </a:r>
            <a:br>
              <a:rPr lang="sl" sz="3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</a:br>
            <a:r>
              <a:rPr lang="sl" sz="38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rPr>
              <a:t>HITRE REŠITVE</a:t>
            </a:r>
            <a:endParaRPr sz="3700">
              <a:solidFill>
                <a:schemeClr val="dk1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/>
          <p:nvPr/>
        </p:nvSpPr>
        <p:spPr>
          <a:xfrm>
            <a:off x="834400" y="230375"/>
            <a:ext cx="7730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</a:pPr>
            <a:r>
              <a:rPr lang="sl" sz="24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EXCEL - KALMIA SHEETS2APP - ERP/MES SISTEMI</a:t>
            </a:r>
            <a:endParaRPr sz="2400"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pic>
        <p:nvPicPr>
          <p:cNvPr id="211" name="Google Shape;211;p29" title="Frame 40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0850" y="4864796"/>
            <a:ext cx="1824249" cy="28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9"/>
          <p:cNvSpPr/>
          <p:nvPr/>
        </p:nvSpPr>
        <p:spPr>
          <a:xfrm>
            <a:off x="2146625" y="670300"/>
            <a:ext cx="2943300" cy="64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213" name="Google Shape;213;p29"/>
          <p:cNvPicPr preferRelativeResize="0"/>
          <p:nvPr/>
        </p:nvPicPr>
        <p:blipFill rotWithShape="1">
          <a:blip r:embed="rId5">
            <a:alphaModFix/>
          </a:blip>
          <a:srcRect l="912"/>
          <a:stretch/>
        </p:blipFill>
        <p:spPr>
          <a:xfrm>
            <a:off x="305225" y="1800625"/>
            <a:ext cx="8345200" cy="1931350"/>
          </a:xfrm>
          <a:prstGeom prst="rect">
            <a:avLst/>
          </a:prstGeom>
          <a:solidFill>
            <a:srgbClr val="FFFFFF">
              <a:alpha val="84310"/>
            </a:srgbClr>
          </a:solidFill>
          <a:ln w="9525" cap="flat" cmpd="sng">
            <a:solidFill>
              <a:srgbClr val="2B3CB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/>
          <p:nvPr/>
        </p:nvSpPr>
        <p:spPr>
          <a:xfrm>
            <a:off x="1217038" y="392900"/>
            <a:ext cx="6709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</a:pPr>
            <a:r>
              <a:rPr lang="sl" sz="24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rPr>
              <a:t>Kje se nahaja KALMIA SHEETS2APP?</a:t>
            </a:r>
            <a:endParaRPr sz="2400"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pic>
        <p:nvPicPr>
          <p:cNvPr id="219" name="Google Shape;219;p30" title="Frame 40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0913" y="4861296"/>
            <a:ext cx="1824249" cy="28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0"/>
          <p:cNvSpPr/>
          <p:nvPr/>
        </p:nvSpPr>
        <p:spPr>
          <a:xfrm>
            <a:off x="3208199" y="877400"/>
            <a:ext cx="3338100" cy="69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221" name="Google Shape;221;p30"/>
          <p:cNvGraphicFramePr/>
          <p:nvPr/>
        </p:nvGraphicFramePr>
        <p:xfrm>
          <a:off x="952563" y="1425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{E360943C-A907-4E67-A2BC-DF5ED869984E}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L="91425" marR="91425" marT="91425" marB="91425" anchor="ctr">
                    <a:solidFill>
                      <a:srgbClr val="3446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b="1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Klasičen Excel</a:t>
                      </a:r>
                      <a:endParaRPr b="1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L="91425" marR="91425" marT="91425" marB="91425">
                    <a:solidFill>
                      <a:srgbClr val="3446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b="1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Kalmia Sheets2App</a:t>
                      </a:r>
                      <a:endParaRPr b="1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446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b="1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Drag ERP sistem</a:t>
                      </a:r>
                      <a:endParaRPr b="1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L="91425" marR="91425" marT="91425" marB="91425">
                    <a:solidFill>
                      <a:srgbClr val="3446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b="1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Cena</a:t>
                      </a:r>
                      <a:endParaRPr b="1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L="91425" marR="91425" marT="91425" marB="91425" anchor="ctr">
                    <a:solidFill>
                      <a:srgbClr val="3446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Nizka</a:t>
                      </a:r>
                      <a:endParaRPr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Ugodna (19 % ERP)</a:t>
                      </a:r>
                      <a:endParaRPr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F4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Zelo visoka</a:t>
                      </a:r>
                      <a:endParaRPr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b="1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Prilagodljivost</a:t>
                      </a:r>
                      <a:endParaRPr b="1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L="91425" marR="91425" marT="91425" marB="91425" anchor="ctr">
                    <a:solidFill>
                      <a:srgbClr val="3446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Visoka</a:t>
                      </a:r>
                      <a:endParaRPr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Neomejena</a:t>
                      </a:r>
                      <a:endParaRPr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F4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Nizka</a:t>
                      </a:r>
                      <a:endParaRPr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b="1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Hitrost uvajanja</a:t>
                      </a:r>
                      <a:endParaRPr b="1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L="91425" marR="91425" marT="91425" marB="91425" anchor="ctr">
                    <a:solidFill>
                      <a:srgbClr val="3446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Takoj</a:t>
                      </a:r>
                      <a:endParaRPr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1-3 tedne</a:t>
                      </a:r>
                      <a:endParaRPr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F4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6-12 mesecev</a:t>
                      </a:r>
                      <a:endParaRPr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b="1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Avtomatizacija</a:t>
                      </a:r>
                      <a:endParaRPr b="1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L="91425" marR="91425" marT="91425" marB="91425" anchor="ctr">
                    <a:solidFill>
                      <a:srgbClr val="3446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Ročna</a:t>
                      </a:r>
                      <a:endParaRPr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Avtomatska + AI</a:t>
                      </a:r>
                      <a:endParaRPr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F4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Avtomatska</a:t>
                      </a:r>
                      <a:endParaRPr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b="1"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Uporabniška izkušnja</a:t>
                      </a:r>
                      <a:endParaRPr b="1">
                        <a:latin typeface="Urbanist"/>
                        <a:ea typeface="Urbanist"/>
                        <a:cs typeface="Urbanist"/>
                        <a:sym typeface="Urbanist"/>
                      </a:endParaRPr>
                    </a:p>
                  </a:txBody>
                  <a:tcPr marL="91425" marR="91425" marT="91425" marB="91425" anchor="ctr">
                    <a:solidFill>
                      <a:srgbClr val="3446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Zapletena</a:t>
                      </a:r>
                      <a:endParaRPr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Enostavna &amp; Mobilna</a:t>
                      </a:r>
                      <a:endParaRPr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F4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>
                          <a:latin typeface="Space Grotesk"/>
                          <a:ea typeface="Space Grotesk"/>
                          <a:cs typeface="Space Grotesk"/>
                          <a:sym typeface="Space Grotesk"/>
                        </a:rPr>
                        <a:t>Rigidna</a:t>
                      </a:r>
                      <a:endParaRPr>
                        <a:latin typeface="Space Grotesk"/>
                        <a:ea typeface="Space Grotesk"/>
                        <a:cs typeface="Space Grotesk"/>
                        <a:sym typeface="Space Grotesk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lmia them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1059</Words>
  <Application>Microsoft Office PowerPoint</Application>
  <PresentationFormat>Diaprojekcija na zaslonu (16:9)</PresentationFormat>
  <Paragraphs>158</Paragraphs>
  <Slides>26</Slides>
  <Notes>26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26</vt:i4>
      </vt:variant>
    </vt:vector>
  </HeadingPairs>
  <TitlesOfParts>
    <vt:vector size="35" baseType="lpstr">
      <vt:lpstr>Urbanist ExtraLight</vt:lpstr>
      <vt:lpstr>Urbanist</vt:lpstr>
      <vt:lpstr>Urbanist Light</vt:lpstr>
      <vt:lpstr>Georgia</vt:lpstr>
      <vt:lpstr>Urbanist Medium</vt:lpstr>
      <vt:lpstr>Space Grotesk</vt:lpstr>
      <vt:lpstr>Arial</vt:lpstr>
      <vt:lpstr>Simple Light</vt:lpstr>
      <vt:lpstr>Kalmia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Igor Pipan</dc:creator>
  <cp:lastModifiedBy>Igor Pipan</cp:lastModifiedBy>
  <cp:revision>1</cp:revision>
  <dcterms:modified xsi:type="dcterms:W3CDTF">2026-03-09T08:43:43Z</dcterms:modified>
</cp:coreProperties>
</file>